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hyrQEyorlcukIPIGGRsUkoD3fp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D7C60A-1C26-4DC9-BF06-9D7B471CB9B8}">
  <a:tblStyle styleId="{D0D7C60A-1C26-4DC9-BF06-9D7B471CB9B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62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da80257fc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da80257f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9" name="Google Shape;22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bda80257fc_1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bda80257f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 name="Google Shape;89;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 name="Google Shape;12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 name="Google Shape;20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11"/>
        <p:cNvGrpSpPr/>
        <p:nvPr/>
      </p:nvGrpSpPr>
      <p:grpSpPr>
        <a:xfrm>
          <a:off x="0" y="0"/>
          <a:ext cx="0" cy="0"/>
          <a:chOff x="0" y="0"/>
          <a:chExt cx="0" cy="0"/>
        </a:xfrm>
      </p:grpSpPr>
      <p:sp>
        <p:nvSpPr>
          <p:cNvPr id="12" name="Google Shape;12;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1"/>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24"/>
        <p:cNvGrpSpPr/>
        <p:nvPr/>
      </p:nvGrpSpPr>
      <p:grpSpPr>
        <a:xfrm>
          <a:off x="0" y="0"/>
          <a:ext cx="0" cy="0"/>
          <a:chOff x="0" y="0"/>
          <a:chExt cx="0" cy="0"/>
        </a:xfrm>
      </p:grpSpPr>
      <p:sp>
        <p:nvSpPr>
          <p:cNvPr id="25" name="Google Shape;25;p1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30"/>
        <p:cNvGrpSpPr/>
        <p:nvPr/>
      </p:nvGrpSpPr>
      <p:grpSpPr>
        <a:xfrm>
          <a:off x="0" y="0"/>
          <a:ext cx="0" cy="0"/>
          <a:chOff x="0" y="0"/>
          <a:chExt cx="0" cy="0"/>
        </a:xfrm>
      </p:grpSpPr>
      <p:sp>
        <p:nvSpPr>
          <p:cNvPr id="31" name="Google Shape;31;p13"/>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3"/>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36"/>
        <p:cNvGrpSpPr/>
        <p:nvPr/>
      </p:nvGrpSpPr>
      <p:grpSpPr>
        <a:xfrm>
          <a:off x="0" y="0"/>
          <a:ext cx="0" cy="0"/>
          <a:chOff x="0" y="0"/>
          <a:chExt cx="0" cy="0"/>
        </a:xfrm>
      </p:grpSpPr>
      <p:sp>
        <p:nvSpPr>
          <p:cNvPr id="37" name="Google Shape;37;p14"/>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4"/>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4"/>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4"/>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45"/>
        <p:cNvGrpSpPr/>
        <p:nvPr/>
      </p:nvGrpSpPr>
      <p:grpSpPr>
        <a:xfrm>
          <a:off x="0" y="0"/>
          <a:ext cx="0" cy="0"/>
          <a:chOff x="0" y="0"/>
          <a:chExt cx="0" cy="0"/>
        </a:xfrm>
      </p:grpSpPr>
      <p:sp>
        <p:nvSpPr>
          <p:cNvPr id="46" name="Google Shape;46;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50"/>
        <p:cNvGrpSpPr/>
        <p:nvPr/>
      </p:nvGrpSpPr>
      <p:grpSpPr>
        <a:xfrm>
          <a:off x="0" y="0"/>
          <a:ext cx="0" cy="0"/>
          <a:chOff x="0" y="0"/>
          <a:chExt cx="0" cy="0"/>
        </a:xfrm>
      </p:grpSpPr>
      <p:sp>
        <p:nvSpPr>
          <p:cNvPr id="51" name="Google Shape;51;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7"/>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8"/>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8"/>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bda80257fc_1_0"/>
          <p:cNvSpPr txBox="1"/>
          <p:nvPr/>
        </p:nvSpPr>
        <p:spPr>
          <a:xfrm>
            <a:off x="786833" y="4038828"/>
            <a:ext cx="7666200" cy="2186700"/>
          </a:xfrm>
          <a:prstGeom prst="rect">
            <a:avLst/>
          </a:prstGeom>
          <a:noFill/>
          <a:ln>
            <a:noFill/>
          </a:ln>
        </p:spPr>
        <p:txBody>
          <a:bodyPr spcFirstLastPara="1" wrap="square" lIns="91425" tIns="45700" rIns="91425" bIns="45700" anchor="t" anchorCtr="0">
            <a:noAutofit/>
          </a:bodyPr>
          <a:lstStyle/>
          <a:p>
            <a:pPr marL="114300" lvl="0" indent="0" algn="ctr" rtl="0">
              <a:lnSpc>
                <a:spcPct val="70000"/>
              </a:lnSpc>
              <a:spcBef>
                <a:spcPts val="1000"/>
              </a:spcBef>
              <a:spcAft>
                <a:spcPts val="0"/>
              </a:spcAft>
              <a:buSzPts val="688"/>
              <a:buNone/>
            </a:pPr>
            <a:r>
              <a:rPr lang="ja-JP" sz="2250">
                <a:solidFill>
                  <a:srgbClr val="000000"/>
                </a:solidFill>
                <a:latin typeface="Calibri"/>
                <a:ea typeface="Calibri"/>
                <a:cs typeface="Calibri"/>
                <a:sym typeface="Calibri"/>
              </a:rPr>
              <a:t>発表者</a:t>
            </a:r>
            <a:endParaRPr sz="2250">
              <a:solidFill>
                <a:srgbClr val="000000"/>
              </a:solidFill>
              <a:latin typeface="Calibri"/>
              <a:ea typeface="Calibri"/>
              <a:cs typeface="Calibri"/>
              <a:sym typeface="Calibri"/>
            </a:endParaRPr>
          </a:p>
          <a:p>
            <a:pPr marL="114300" lvl="0" indent="0" algn="ctr" rtl="0">
              <a:lnSpc>
                <a:spcPct val="70000"/>
              </a:lnSpc>
              <a:spcBef>
                <a:spcPts val="1000"/>
              </a:spcBef>
              <a:spcAft>
                <a:spcPts val="0"/>
              </a:spcAft>
              <a:buSzPts val="688"/>
              <a:buNone/>
            </a:pPr>
            <a:r>
              <a:rPr lang="ja-JP" sz="2250">
                <a:solidFill>
                  <a:srgbClr val="000000"/>
                </a:solidFill>
                <a:latin typeface="Calibri"/>
                <a:ea typeface="Calibri"/>
                <a:cs typeface="Calibri"/>
                <a:sym typeface="Calibri"/>
              </a:rPr>
              <a:t>西村公志（＠東京）　新渕大輔（＠広島）</a:t>
            </a:r>
            <a:endParaRPr sz="2250">
              <a:solidFill>
                <a:srgbClr val="000000"/>
              </a:solidFill>
              <a:latin typeface="Calibri"/>
              <a:ea typeface="Calibri"/>
              <a:cs typeface="Calibri"/>
              <a:sym typeface="Calibri"/>
            </a:endParaRPr>
          </a:p>
          <a:p>
            <a:pPr marL="114300" lvl="0" indent="0" algn="ctr" rtl="0">
              <a:lnSpc>
                <a:spcPct val="70000"/>
              </a:lnSpc>
              <a:spcBef>
                <a:spcPts val="1000"/>
              </a:spcBef>
              <a:spcAft>
                <a:spcPts val="0"/>
              </a:spcAft>
              <a:buSzPts val="688"/>
              <a:buNone/>
            </a:pPr>
            <a:r>
              <a:rPr lang="ja-JP" sz="2250">
                <a:solidFill>
                  <a:srgbClr val="000000"/>
                </a:solidFill>
                <a:latin typeface="Calibri"/>
                <a:ea typeface="Calibri"/>
                <a:cs typeface="Calibri"/>
                <a:sym typeface="Calibri"/>
              </a:rPr>
              <a:t>圓尾将隆（＠東京）　塩形幸雄（＠尾道）</a:t>
            </a:r>
            <a:endParaRPr sz="2250">
              <a:solidFill>
                <a:srgbClr val="000000"/>
              </a:solidFill>
              <a:latin typeface="Calibri"/>
              <a:ea typeface="Calibri"/>
              <a:cs typeface="Calibri"/>
              <a:sym typeface="Calibri"/>
            </a:endParaRPr>
          </a:p>
          <a:p>
            <a:pPr marL="114300" lvl="0" indent="0" algn="ctr" rtl="0">
              <a:lnSpc>
                <a:spcPct val="70000"/>
              </a:lnSpc>
              <a:spcBef>
                <a:spcPts val="1000"/>
              </a:spcBef>
              <a:spcAft>
                <a:spcPts val="0"/>
              </a:spcAft>
              <a:buSzPts val="688"/>
              <a:buNone/>
            </a:pPr>
            <a:endParaRPr sz="2250">
              <a:solidFill>
                <a:srgbClr val="000000"/>
              </a:solidFill>
              <a:latin typeface="Calibri"/>
              <a:ea typeface="Calibri"/>
              <a:cs typeface="Calibri"/>
              <a:sym typeface="Calibri"/>
            </a:endParaRPr>
          </a:p>
          <a:p>
            <a:pPr marL="114300" lvl="0" indent="0" algn="ctr" rtl="0">
              <a:lnSpc>
                <a:spcPct val="70000"/>
              </a:lnSpc>
              <a:spcBef>
                <a:spcPts val="1000"/>
              </a:spcBef>
              <a:spcAft>
                <a:spcPts val="0"/>
              </a:spcAft>
              <a:buSzPts val="688"/>
              <a:buNone/>
            </a:pPr>
            <a:endParaRPr sz="2250">
              <a:solidFill>
                <a:srgbClr val="000000"/>
              </a:solidFill>
              <a:latin typeface="Calibri"/>
              <a:ea typeface="Calibri"/>
              <a:cs typeface="Calibri"/>
              <a:sym typeface="Calibri"/>
            </a:endParaRPr>
          </a:p>
          <a:p>
            <a:pPr marL="114300" lvl="0" indent="0" algn="ctr" rtl="0">
              <a:lnSpc>
                <a:spcPct val="70000"/>
              </a:lnSpc>
              <a:spcBef>
                <a:spcPts val="1000"/>
              </a:spcBef>
              <a:spcAft>
                <a:spcPts val="0"/>
              </a:spcAft>
              <a:buSzPts val="688"/>
              <a:buNone/>
            </a:pPr>
            <a:endParaRPr sz="2250">
              <a:solidFill>
                <a:srgbClr val="000000"/>
              </a:solidFill>
              <a:latin typeface="Calibri"/>
              <a:ea typeface="Calibri"/>
              <a:cs typeface="Calibri"/>
              <a:sym typeface="Calibri"/>
            </a:endParaRPr>
          </a:p>
          <a:p>
            <a:pPr marL="114300" lvl="0" indent="0" algn="ctr" rtl="0">
              <a:lnSpc>
                <a:spcPct val="70000"/>
              </a:lnSpc>
              <a:spcBef>
                <a:spcPts val="1000"/>
              </a:spcBef>
              <a:spcAft>
                <a:spcPts val="0"/>
              </a:spcAft>
              <a:buSzPts val="688"/>
              <a:buNone/>
            </a:pPr>
            <a:endParaRPr sz="2250">
              <a:solidFill>
                <a:srgbClr val="000000"/>
              </a:solidFill>
              <a:latin typeface="Calibri"/>
              <a:ea typeface="Calibri"/>
              <a:cs typeface="Calibri"/>
              <a:sym typeface="Calibri"/>
            </a:endParaRPr>
          </a:p>
        </p:txBody>
      </p:sp>
      <p:sp>
        <p:nvSpPr>
          <p:cNvPr id="85" name="Google Shape;85;gbda80257fc_1_0"/>
          <p:cNvSpPr/>
          <p:nvPr/>
        </p:nvSpPr>
        <p:spPr>
          <a:xfrm>
            <a:off x="786825" y="1729725"/>
            <a:ext cx="7770000" cy="1584300"/>
          </a:xfrm>
          <a:prstGeom prst="rect">
            <a:avLst/>
          </a:prstGeom>
          <a:solidFill>
            <a:srgbClr val="4FBFC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ja-JP" sz="4400" b="0" i="0" u="none" strike="noStrike" cap="none">
                <a:solidFill>
                  <a:srgbClr val="F2F2F2"/>
                </a:solidFill>
                <a:latin typeface="Arial"/>
                <a:ea typeface="Arial"/>
                <a:cs typeface="Arial"/>
                <a:sym typeface="Arial"/>
              </a:rPr>
              <a:t>プロボノワーカーと取り組む</a:t>
            </a:r>
            <a:br>
              <a:rPr lang="ja-JP" sz="4400" b="0" i="0" u="none" strike="noStrike" cap="none">
                <a:solidFill>
                  <a:srgbClr val="F2F2F2"/>
                </a:solidFill>
                <a:latin typeface="Arial"/>
                <a:ea typeface="Arial"/>
                <a:cs typeface="Arial"/>
                <a:sym typeface="Arial"/>
              </a:rPr>
            </a:br>
            <a:r>
              <a:rPr lang="ja-JP" sz="4400" b="0" i="0" u="none" strike="noStrike" cap="none">
                <a:solidFill>
                  <a:srgbClr val="F2F2F2"/>
                </a:solidFill>
                <a:latin typeface="Arial"/>
                <a:ea typeface="Arial"/>
                <a:cs typeface="Arial"/>
                <a:sym typeface="Arial"/>
              </a:rPr>
              <a:t>テレわんこ・テレにゃんこ</a:t>
            </a:r>
            <a:endParaRPr sz="4400" b="1" i="0" u="none" strike="noStrike" cap="none">
              <a:solidFill>
                <a:srgbClr val="F2F2F2"/>
              </a:solidFill>
              <a:latin typeface="Arial"/>
              <a:ea typeface="Arial"/>
              <a:cs typeface="Arial"/>
              <a:sym typeface="Arial"/>
            </a:endParaRPr>
          </a:p>
        </p:txBody>
      </p:sp>
      <p:pic>
        <p:nvPicPr>
          <p:cNvPr id="86" name="Google Shape;86;gbda80257fc_1_0"/>
          <p:cNvPicPr preferRelativeResize="0"/>
          <p:nvPr/>
        </p:nvPicPr>
        <p:blipFill rotWithShape="1">
          <a:blip r:embed="rId3">
            <a:alphaModFix/>
          </a:blip>
          <a:srcRect/>
          <a:stretch/>
        </p:blipFill>
        <p:spPr>
          <a:xfrm>
            <a:off x="4642337" y="577387"/>
            <a:ext cx="4139165" cy="6342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21"/>
          <p:cNvPicPr preferRelativeResize="0"/>
          <p:nvPr/>
        </p:nvPicPr>
        <p:blipFill rotWithShape="1">
          <a:blip r:embed="rId3">
            <a:alphaModFix/>
          </a:blip>
          <a:srcRect/>
          <a:stretch/>
        </p:blipFill>
        <p:spPr>
          <a:xfrm>
            <a:off x="6755421" y="3695948"/>
            <a:ext cx="2325077" cy="2159000"/>
          </a:xfrm>
          <a:prstGeom prst="rect">
            <a:avLst/>
          </a:prstGeom>
          <a:noFill/>
          <a:ln>
            <a:noFill/>
          </a:ln>
        </p:spPr>
      </p:pic>
      <p:pic>
        <p:nvPicPr>
          <p:cNvPr id="232" name="Google Shape;232;p21"/>
          <p:cNvPicPr preferRelativeResize="0"/>
          <p:nvPr/>
        </p:nvPicPr>
        <p:blipFill rotWithShape="1">
          <a:blip r:embed="rId4">
            <a:alphaModFix/>
          </a:blip>
          <a:srcRect/>
          <a:stretch/>
        </p:blipFill>
        <p:spPr>
          <a:xfrm>
            <a:off x="6195309" y="135260"/>
            <a:ext cx="2857500" cy="409575"/>
          </a:xfrm>
          <a:prstGeom prst="rect">
            <a:avLst/>
          </a:prstGeom>
          <a:noFill/>
          <a:ln>
            <a:noFill/>
          </a:ln>
        </p:spPr>
      </p:pic>
      <p:sp>
        <p:nvSpPr>
          <p:cNvPr id="233" name="Google Shape;233;p21"/>
          <p:cNvSpPr/>
          <p:nvPr/>
        </p:nvSpPr>
        <p:spPr>
          <a:xfrm>
            <a:off x="0" y="-2"/>
            <a:ext cx="6018567" cy="700883"/>
          </a:xfrm>
          <a:prstGeom prst="rect">
            <a:avLst/>
          </a:prstGeom>
          <a:solidFill>
            <a:srgbClr val="4FBFC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chemeClr val="lt1"/>
                </a:solidFill>
                <a:latin typeface="Meiryo"/>
                <a:ea typeface="Meiryo"/>
                <a:cs typeface="Meiryo"/>
                <a:sym typeface="Meiryo"/>
              </a:rPr>
              <a:t>今後の展開</a:t>
            </a:r>
            <a:endParaRPr sz="2800" b="1" i="0" u="none" strike="noStrike" cap="none">
              <a:solidFill>
                <a:schemeClr val="lt1"/>
              </a:solidFill>
              <a:latin typeface="Meiryo"/>
              <a:ea typeface="Meiryo"/>
              <a:cs typeface="Meiryo"/>
              <a:sym typeface="Meiryo"/>
            </a:endParaRPr>
          </a:p>
        </p:txBody>
      </p:sp>
      <p:sp>
        <p:nvSpPr>
          <p:cNvPr id="234" name="Google Shape;234;p21"/>
          <p:cNvSpPr/>
          <p:nvPr/>
        </p:nvSpPr>
        <p:spPr>
          <a:xfrm>
            <a:off x="0" y="-49520"/>
            <a:ext cx="9144000" cy="750402"/>
          </a:xfrm>
          <a:prstGeom prst="rect">
            <a:avLst/>
          </a:prstGeom>
          <a:noFill/>
          <a:ln w="12700" cap="flat" cmpd="sng">
            <a:solidFill>
              <a:srgbClr val="4FBF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5" name="Google Shape;235;p21"/>
          <p:cNvSpPr txBox="1">
            <a:spLocks noGrp="1"/>
          </p:cNvSpPr>
          <p:nvPr>
            <p:ph type="body" idx="1"/>
          </p:nvPr>
        </p:nvSpPr>
        <p:spPr>
          <a:xfrm>
            <a:off x="-1" y="1072514"/>
            <a:ext cx="9143999" cy="5785485"/>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ja-JP">
                <a:latin typeface="Meiryo"/>
                <a:ea typeface="Meiryo"/>
                <a:cs typeface="Meiryo"/>
                <a:sym typeface="Meiryo"/>
              </a:rPr>
              <a:t>①テレわんこ・テレにゃんこの強化</a:t>
            </a:r>
            <a:endParaRPr>
              <a:latin typeface="Meiryo"/>
              <a:ea typeface="Meiryo"/>
              <a:cs typeface="Meiryo"/>
              <a:sym typeface="Meiryo"/>
            </a:endParaRPr>
          </a:p>
          <a:p>
            <a:pPr marL="114300" lvl="0" indent="0" algn="l" rtl="0">
              <a:lnSpc>
                <a:spcPct val="90000"/>
              </a:lnSpc>
              <a:spcBef>
                <a:spcPts val="1000"/>
              </a:spcBef>
              <a:spcAft>
                <a:spcPts val="0"/>
              </a:spcAft>
              <a:buSzPts val="1800"/>
              <a:buNone/>
            </a:pPr>
            <a:r>
              <a:rPr lang="ja-JP">
                <a:latin typeface="Meiryo"/>
                <a:ea typeface="Meiryo"/>
                <a:cs typeface="Meiryo"/>
                <a:sym typeface="Meiryo"/>
              </a:rPr>
              <a:t>　・情報提供方法の高度化</a:t>
            </a:r>
            <a:endParaRPr/>
          </a:p>
          <a:p>
            <a:pPr marL="114300" lvl="0" indent="0" algn="l" rtl="0">
              <a:lnSpc>
                <a:spcPct val="90000"/>
              </a:lnSpc>
              <a:spcBef>
                <a:spcPts val="1000"/>
              </a:spcBef>
              <a:spcAft>
                <a:spcPts val="0"/>
              </a:spcAft>
              <a:buSzPts val="1800"/>
              <a:buNone/>
            </a:pPr>
            <a:r>
              <a:rPr lang="ja-JP">
                <a:latin typeface="Meiryo"/>
                <a:ea typeface="Meiryo"/>
                <a:cs typeface="Meiryo"/>
                <a:sym typeface="Meiryo"/>
              </a:rPr>
              <a:t>　・映像の見せ方</a:t>
            </a:r>
            <a:endParaRPr>
              <a:latin typeface="Meiryo"/>
              <a:ea typeface="Meiryo"/>
              <a:cs typeface="Meiryo"/>
              <a:sym typeface="Meiryo"/>
            </a:endParaRPr>
          </a:p>
          <a:p>
            <a:pPr marL="114300" lvl="0" indent="0" algn="l" rtl="0">
              <a:lnSpc>
                <a:spcPct val="90000"/>
              </a:lnSpc>
              <a:spcBef>
                <a:spcPts val="1000"/>
              </a:spcBef>
              <a:spcAft>
                <a:spcPts val="0"/>
              </a:spcAft>
              <a:buSzPts val="1800"/>
              <a:buNone/>
            </a:pPr>
            <a:r>
              <a:rPr lang="ja-JP">
                <a:latin typeface="Meiryo"/>
                <a:ea typeface="Meiryo"/>
                <a:cs typeface="Meiryo"/>
                <a:sym typeface="Meiryo"/>
              </a:rPr>
              <a:t>　　⇒楽しそうなところを見せる</a:t>
            </a:r>
            <a:endParaRPr>
              <a:latin typeface="Meiryo"/>
              <a:ea typeface="Meiryo"/>
              <a:cs typeface="Meiryo"/>
              <a:sym typeface="Meiryo"/>
            </a:endParaRPr>
          </a:p>
          <a:p>
            <a:pPr marL="114300" lvl="0" indent="0" algn="l" rtl="0">
              <a:lnSpc>
                <a:spcPct val="90000"/>
              </a:lnSpc>
              <a:spcBef>
                <a:spcPts val="1000"/>
              </a:spcBef>
              <a:spcAft>
                <a:spcPts val="0"/>
              </a:spcAft>
              <a:buSzPts val="1800"/>
              <a:buNone/>
            </a:pPr>
            <a:endParaRPr>
              <a:latin typeface="Meiryo"/>
              <a:ea typeface="Meiryo"/>
              <a:cs typeface="Meiryo"/>
              <a:sym typeface="Meiryo"/>
            </a:endParaRPr>
          </a:p>
          <a:p>
            <a:pPr marL="114300" lvl="0" indent="0" algn="l" rtl="0">
              <a:lnSpc>
                <a:spcPct val="90000"/>
              </a:lnSpc>
              <a:spcBef>
                <a:spcPts val="1000"/>
              </a:spcBef>
              <a:spcAft>
                <a:spcPts val="0"/>
              </a:spcAft>
              <a:buSzPts val="1800"/>
              <a:buNone/>
            </a:pPr>
            <a:r>
              <a:rPr lang="ja-JP">
                <a:latin typeface="Meiryo"/>
                <a:ea typeface="Meiryo"/>
                <a:cs typeface="Meiryo"/>
                <a:sym typeface="Meiryo"/>
              </a:rPr>
              <a:t>②会員とのつながり方		</a:t>
            </a:r>
            <a:endParaRPr/>
          </a:p>
          <a:p>
            <a:pPr marL="114300" lvl="0" indent="0" algn="l" rtl="0">
              <a:lnSpc>
                <a:spcPct val="90000"/>
              </a:lnSpc>
              <a:spcBef>
                <a:spcPts val="1000"/>
              </a:spcBef>
              <a:spcAft>
                <a:spcPts val="0"/>
              </a:spcAft>
              <a:buSzPts val="1800"/>
              <a:buNone/>
            </a:pPr>
            <a:r>
              <a:rPr lang="ja-JP">
                <a:latin typeface="Meiryo"/>
                <a:ea typeface="Meiryo"/>
                <a:cs typeface="Meiryo"/>
                <a:sym typeface="Meiryo"/>
              </a:rPr>
              <a:t>　⇒映像を基軸に会員とつながる方法を考え</a:t>
            </a:r>
            <a:endParaRPr>
              <a:latin typeface="Meiryo"/>
              <a:ea typeface="Meiryo"/>
              <a:cs typeface="Meiryo"/>
              <a:sym typeface="Meiryo"/>
            </a:endParaRPr>
          </a:p>
          <a:p>
            <a:pPr marL="114300" lvl="0" indent="0" algn="l" rtl="0">
              <a:lnSpc>
                <a:spcPct val="90000"/>
              </a:lnSpc>
              <a:spcBef>
                <a:spcPts val="1000"/>
              </a:spcBef>
              <a:spcAft>
                <a:spcPts val="0"/>
              </a:spcAft>
              <a:buSzPts val="1800"/>
              <a:buNone/>
            </a:pPr>
            <a:endParaRPr>
              <a:latin typeface="Meiryo"/>
              <a:ea typeface="Meiryo"/>
              <a:cs typeface="Meiryo"/>
              <a:sym typeface="Meiryo"/>
            </a:endParaRPr>
          </a:p>
          <a:p>
            <a:pPr marL="114300" lvl="0" indent="0" algn="l" rtl="0">
              <a:lnSpc>
                <a:spcPct val="90000"/>
              </a:lnSpc>
              <a:spcBef>
                <a:spcPts val="1000"/>
              </a:spcBef>
              <a:spcAft>
                <a:spcPts val="0"/>
              </a:spcAft>
              <a:buSzPts val="1800"/>
              <a:buNone/>
            </a:pPr>
            <a:r>
              <a:rPr lang="ja-JP">
                <a:latin typeface="Meiryo"/>
                <a:ea typeface="Meiryo"/>
                <a:cs typeface="Meiryo"/>
                <a:sym typeface="Meiryo"/>
              </a:rPr>
              <a:t>③事業計画の作成</a:t>
            </a:r>
            <a:endParaRPr/>
          </a:p>
        </p:txBody>
      </p:sp>
      <p:pic>
        <p:nvPicPr>
          <p:cNvPr id="236" name="Google Shape;236;p21"/>
          <p:cNvPicPr preferRelativeResize="0"/>
          <p:nvPr/>
        </p:nvPicPr>
        <p:blipFill rotWithShape="1">
          <a:blip r:embed="rId5">
            <a:alphaModFix/>
          </a:blip>
          <a:srcRect t="21802" b="21802"/>
          <a:stretch/>
        </p:blipFill>
        <p:spPr>
          <a:xfrm>
            <a:off x="6407299" y="1219945"/>
            <a:ext cx="2433520" cy="1942107"/>
          </a:xfrm>
          <a:prstGeom prst="rect">
            <a:avLst/>
          </a:prstGeom>
          <a:noFill/>
          <a:ln>
            <a:noFill/>
          </a:ln>
        </p:spPr>
      </p:pic>
      <p:pic>
        <p:nvPicPr>
          <p:cNvPr id="237" name="Google Shape;237;p21"/>
          <p:cNvPicPr preferRelativeResize="0"/>
          <p:nvPr/>
        </p:nvPicPr>
        <p:blipFill rotWithShape="1">
          <a:blip r:embed="rId6">
            <a:alphaModFix/>
          </a:blip>
          <a:srcRect/>
          <a:stretch/>
        </p:blipFill>
        <p:spPr>
          <a:xfrm>
            <a:off x="3289299" y="5014444"/>
            <a:ext cx="3389667" cy="176682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gbda80257fc_1_5"/>
          <p:cNvPicPr preferRelativeResize="0"/>
          <p:nvPr/>
        </p:nvPicPr>
        <p:blipFill>
          <a:blip r:embed="rId3">
            <a:alphaModFix/>
          </a:blip>
          <a:stretch>
            <a:fillRect/>
          </a:stretch>
        </p:blipFill>
        <p:spPr>
          <a:xfrm>
            <a:off x="403450" y="875400"/>
            <a:ext cx="3978899" cy="5725900"/>
          </a:xfrm>
          <a:prstGeom prst="rect">
            <a:avLst/>
          </a:prstGeom>
          <a:noFill/>
          <a:ln>
            <a:noFill/>
          </a:ln>
        </p:spPr>
      </p:pic>
      <p:sp>
        <p:nvSpPr>
          <p:cNvPr id="243" name="Google Shape;243;gbda80257fc_1_5"/>
          <p:cNvSpPr/>
          <p:nvPr/>
        </p:nvSpPr>
        <p:spPr>
          <a:xfrm>
            <a:off x="0" y="0"/>
            <a:ext cx="6018600" cy="700800"/>
          </a:xfrm>
          <a:prstGeom prst="rect">
            <a:avLst/>
          </a:prstGeom>
          <a:solidFill>
            <a:srgbClr val="4FBFC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ja-JP" sz="2500" b="1">
                <a:solidFill>
                  <a:schemeClr val="lt1"/>
                </a:solidFill>
                <a:latin typeface="Meiryo"/>
                <a:ea typeface="Meiryo"/>
                <a:cs typeface="Meiryo"/>
                <a:sym typeface="Meiryo"/>
              </a:rPr>
              <a:t>プロボノによる支援を受けてみて…</a:t>
            </a:r>
            <a:endParaRPr sz="2500" b="1" i="0" u="none" strike="noStrike" cap="none">
              <a:solidFill>
                <a:schemeClr val="lt1"/>
              </a:solidFill>
              <a:latin typeface="Meiryo"/>
              <a:ea typeface="Meiryo"/>
              <a:cs typeface="Meiryo"/>
              <a:sym typeface="Meiryo"/>
            </a:endParaRPr>
          </a:p>
        </p:txBody>
      </p:sp>
      <p:pic>
        <p:nvPicPr>
          <p:cNvPr id="244" name="Google Shape;244;gbda80257fc_1_5"/>
          <p:cNvPicPr preferRelativeResize="0"/>
          <p:nvPr/>
        </p:nvPicPr>
        <p:blipFill rotWithShape="1">
          <a:blip r:embed="rId4">
            <a:alphaModFix/>
          </a:blip>
          <a:srcRect/>
          <a:stretch/>
        </p:blipFill>
        <p:spPr>
          <a:xfrm>
            <a:off x="6195309" y="135260"/>
            <a:ext cx="2857500" cy="409575"/>
          </a:xfrm>
          <a:prstGeom prst="rect">
            <a:avLst/>
          </a:prstGeom>
          <a:noFill/>
          <a:ln>
            <a:noFill/>
          </a:ln>
        </p:spPr>
      </p:pic>
      <p:pic>
        <p:nvPicPr>
          <p:cNvPr id="245" name="Google Shape;245;gbda80257fc_1_5"/>
          <p:cNvPicPr preferRelativeResize="0"/>
          <p:nvPr/>
        </p:nvPicPr>
        <p:blipFill>
          <a:blip r:embed="rId5">
            <a:alphaModFix/>
          </a:blip>
          <a:stretch>
            <a:fillRect/>
          </a:stretch>
        </p:blipFill>
        <p:spPr>
          <a:xfrm>
            <a:off x="4828700" y="3538175"/>
            <a:ext cx="4083850" cy="3107801"/>
          </a:xfrm>
          <a:prstGeom prst="rect">
            <a:avLst/>
          </a:prstGeom>
          <a:noFill/>
          <a:ln>
            <a:noFill/>
          </a:ln>
        </p:spPr>
      </p:pic>
      <p:pic>
        <p:nvPicPr>
          <p:cNvPr id="246" name="Google Shape;246;gbda80257fc_1_5"/>
          <p:cNvPicPr preferRelativeResize="0"/>
          <p:nvPr/>
        </p:nvPicPr>
        <p:blipFill>
          <a:blip r:embed="rId6">
            <a:alphaModFix/>
          </a:blip>
          <a:stretch>
            <a:fillRect/>
          </a:stretch>
        </p:blipFill>
        <p:spPr>
          <a:xfrm>
            <a:off x="6899174" y="3732275"/>
            <a:ext cx="1771650" cy="523875"/>
          </a:xfrm>
          <a:prstGeom prst="rect">
            <a:avLst/>
          </a:prstGeom>
          <a:noFill/>
          <a:ln>
            <a:noFill/>
          </a:ln>
        </p:spPr>
      </p:pic>
      <p:sp>
        <p:nvSpPr>
          <p:cNvPr id="247" name="Google Shape;247;gbda80257fc_1_5"/>
          <p:cNvSpPr/>
          <p:nvPr/>
        </p:nvSpPr>
        <p:spPr>
          <a:xfrm>
            <a:off x="4828675" y="970950"/>
            <a:ext cx="4083900" cy="2141100"/>
          </a:xfrm>
          <a:prstGeom prst="wedgeRoundRectCallout">
            <a:avLst>
              <a:gd name="adj1" fmla="val -39929"/>
              <a:gd name="adj2" fmla="val 63341"/>
              <a:gd name="adj3" fmla="val 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sz="1600" b="1" dirty="0">
                <a:latin typeface="Meiryo"/>
                <a:ea typeface="Meiryo"/>
                <a:cs typeface="Meiryo"/>
                <a:sym typeface="Meiryo"/>
              </a:rPr>
              <a:t>にゃんニャンにゃんの日（2/22）に、</a:t>
            </a:r>
            <a:endParaRPr sz="1600" b="1" dirty="0">
              <a:latin typeface="Meiryo"/>
              <a:ea typeface="Meiryo"/>
              <a:cs typeface="Meiryo"/>
              <a:sym typeface="Meiryo"/>
            </a:endParaRPr>
          </a:p>
          <a:p>
            <a:pPr marL="0" lvl="0" indent="0" algn="ctr" rtl="0">
              <a:spcBef>
                <a:spcPts val="0"/>
              </a:spcBef>
              <a:spcAft>
                <a:spcPts val="0"/>
              </a:spcAft>
              <a:buNone/>
            </a:pPr>
            <a:endParaRPr sz="1600" b="1" dirty="0">
              <a:latin typeface="Meiryo"/>
              <a:ea typeface="Meiryo"/>
              <a:cs typeface="Meiryo"/>
              <a:sym typeface="Meiryo"/>
            </a:endParaRPr>
          </a:p>
          <a:p>
            <a:pPr marL="0" lvl="0" indent="0" algn="ctr" rtl="0">
              <a:spcBef>
                <a:spcPts val="0"/>
              </a:spcBef>
              <a:spcAft>
                <a:spcPts val="0"/>
              </a:spcAft>
              <a:buNone/>
            </a:pPr>
            <a:r>
              <a:rPr lang="ja-JP" sz="1700" b="1" u="sng" dirty="0">
                <a:solidFill>
                  <a:srgbClr val="FF0000"/>
                </a:solidFill>
                <a:latin typeface="Meiryo"/>
                <a:ea typeface="Meiryo"/>
                <a:cs typeface="Meiryo"/>
                <a:sym typeface="Meiryo"/>
              </a:rPr>
              <a:t>YouTubeライブ配信</a:t>
            </a:r>
            <a:r>
              <a:rPr lang="ja-JP" sz="1700" b="1" dirty="0">
                <a:latin typeface="Meiryo"/>
                <a:ea typeface="Meiryo"/>
                <a:cs typeface="Meiryo"/>
                <a:sym typeface="Meiryo"/>
              </a:rPr>
              <a:t>開始！</a:t>
            </a:r>
            <a:endParaRPr sz="1700" b="1" dirty="0">
              <a:latin typeface="Meiryo"/>
              <a:ea typeface="Meiryo"/>
              <a:cs typeface="Meiryo"/>
              <a:sym typeface="Meiryo"/>
            </a:endParaRPr>
          </a:p>
          <a:p>
            <a:pPr marL="0" lvl="0" indent="0" algn="ctr" rtl="0">
              <a:spcBef>
                <a:spcPts val="0"/>
              </a:spcBef>
              <a:spcAft>
                <a:spcPts val="0"/>
              </a:spcAft>
              <a:buNone/>
            </a:pPr>
            <a:r>
              <a:rPr lang="ja-JP" sz="1700" b="1" dirty="0">
                <a:latin typeface="Meiryo"/>
                <a:ea typeface="Meiryo"/>
                <a:cs typeface="Meiryo"/>
                <a:sym typeface="Meiryo"/>
              </a:rPr>
              <a:t>是非、</a:t>
            </a:r>
            <a:r>
              <a:rPr lang="ja-JP" sz="1700" b="1" u="sng" dirty="0">
                <a:latin typeface="Meiryo"/>
                <a:ea typeface="Meiryo"/>
                <a:cs typeface="Meiryo"/>
                <a:sym typeface="Meiryo"/>
              </a:rPr>
              <a:t>チャンネル登録</a:t>
            </a:r>
            <a:r>
              <a:rPr lang="ja-JP" sz="1700" b="1" dirty="0">
                <a:latin typeface="Meiryo"/>
                <a:ea typeface="Meiryo"/>
                <a:cs typeface="Meiryo"/>
                <a:sym typeface="Meiryo"/>
              </a:rPr>
              <a:t>お願いします！</a:t>
            </a:r>
            <a:endParaRPr sz="1700" b="1" dirty="0">
              <a:latin typeface="Meiryo"/>
              <a:ea typeface="Meiryo"/>
              <a:cs typeface="Meiryo"/>
              <a:sym typeface="Meiryo"/>
            </a:endParaRPr>
          </a:p>
          <a:p>
            <a:pPr marL="0" lvl="0" indent="0" algn="ctr" rtl="0">
              <a:spcBef>
                <a:spcPts val="0"/>
              </a:spcBef>
              <a:spcAft>
                <a:spcPts val="0"/>
              </a:spcAft>
              <a:buNone/>
            </a:pPr>
            <a:endParaRPr sz="1700" b="1" dirty="0">
              <a:latin typeface="Meiryo"/>
              <a:ea typeface="Meiryo"/>
              <a:cs typeface="Meiryo"/>
              <a:sym typeface="Meiryo"/>
            </a:endParaRPr>
          </a:p>
          <a:p>
            <a:pPr marL="0" lvl="0" indent="0" algn="ctr" rtl="0">
              <a:spcBef>
                <a:spcPts val="0"/>
              </a:spcBef>
              <a:spcAft>
                <a:spcPts val="0"/>
              </a:spcAft>
              <a:buNone/>
            </a:pPr>
            <a:r>
              <a:rPr lang="ja-JP" sz="1700" b="1" u="sng" dirty="0">
                <a:solidFill>
                  <a:srgbClr val="FF0000"/>
                </a:solidFill>
                <a:latin typeface="Meiryo"/>
                <a:ea typeface="Meiryo"/>
                <a:cs typeface="Meiryo"/>
                <a:sym typeface="Meiryo"/>
              </a:rPr>
              <a:t>クラウドファンディング</a:t>
            </a:r>
            <a:r>
              <a:rPr lang="ja-JP" sz="1700" b="1" dirty="0">
                <a:latin typeface="Meiryo"/>
                <a:ea typeface="Meiryo"/>
                <a:cs typeface="Meiryo"/>
                <a:sym typeface="Meiryo"/>
              </a:rPr>
              <a:t>も開始！</a:t>
            </a:r>
            <a:endParaRPr sz="1700" b="1" dirty="0">
              <a:latin typeface="Meiryo"/>
              <a:ea typeface="Meiryo"/>
              <a:cs typeface="Meiryo"/>
              <a:sym typeface="Meiryo"/>
            </a:endParaRPr>
          </a:p>
          <a:p>
            <a:pPr marL="0" lvl="0" indent="0" algn="ctr" rtl="0">
              <a:spcBef>
                <a:spcPts val="0"/>
              </a:spcBef>
              <a:spcAft>
                <a:spcPts val="0"/>
              </a:spcAft>
              <a:buNone/>
            </a:pPr>
            <a:r>
              <a:rPr lang="ja-JP" sz="1700" b="1" dirty="0">
                <a:latin typeface="Meiryo"/>
                <a:ea typeface="Meiryo"/>
                <a:cs typeface="Meiryo"/>
                <a:sym typeface="Meiryo"/>
              </a:rPr>
              <a:t>（READYFORにて）</a:t>
            </a:r>
            <a:endParaRPr sz="1700" b="1" dirty="0">
              <a:latin typeface="Meiryo"/>
              <a:ea typeface="Meiryo"/>
              <a:cs typeface="Meiryo"/>
              <a:sym typeface="Meiryo"/>
            </a:endParaRPr>
          </a:p>
          <a:p>
            <a:pPr marL="0" lvl="0" indent="0" algn="ctr" rtl="0">
              <a:spcBef>
                <a:spcPts val="0"/>
              </a:spcBef>
              <a:spcAft>
                <a:spcPts val="0"/>
              </a:spcAft>
              <a:buNone/>
            </a:pPr>
            <a:endParaRP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
          <p:cNvPicPr preferRelativeResize="0"/>
          <p:nvPr/>
        </p:nvPicPr>
        <p:blipFill rotWithShape="1">
          <a:blip r:embed="rId3">
            <a:alphaModFix/>
          </a:blip>
          <a:srcRect/>
          <a:stretch/>
        </p:blipFill>
        <p:spPr>
          <a:xfrm>
            <a:off x="6195309" y="135260"/>
            <a:ext cx="2857500" cy="409575"/>
          </a:xfrm>
          <a:prstGeom prst="rect">
            <a:avLst/>
          </a:prstGeom>
          <a:noFill/>
          <a:ln>
            <a:noFill/>
          </a:ln>
        </p:spPr>
      </p:pic>
      <p:sp>
        <p:nvSpPr>
          <p:cNvPr id="92" name="Google Shape;92;p1"/>
          <p:cNvSpPr/>
          <p:nvPr/>
        </p:nvSpPr>
        <p:spPr>
          <a:xfrm>
            <a:off x="0" y="-2"/>
            <a:ext cx="6018567" cy="700883"/>
          </a:xfrm>
          <a:prstGeom prst="rect">
            <a:avLst/>
          </a:prstGeom>
          <a:solidFill>
            <a:srgbClr val="4FBFC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chemeClr val="lt1"/>
                </a:solidFill>
                <a:latin typeface="Meiryo"/>
                <a:ea typeface="Meiryo"/>
                <a:cs typeface="Meiryo"/>
                <a:sym typeface="Meiryo"/>
              </a:rPr>
              <a:t>団体概要</a:t>
            </a:r>
            <a:endParaRPr sz="2800" b="1" i="0" u="none" strike="noStrike" cap="none">
              <a:solidFill>
                <a:schemeClr val="lt1"/>
              </a:solidFill>
              <a:latin typeface="Meiryo"/>
              <a:ea typeface="Meiryo"/>
              <a:cs typeface="Meiryo"/>
              <a:sym typeface="Meiryo"/>
            </a:endParaRPr>
          </a:p>
        </p:txBody>
      </p:sp>
      <p:sp>
        <p:nvSpPr>
          <p:cNvPr id="93" name="Google Shape;93;p1"/>
          <p:cNvSpPr/>
          <p:nvPr/>
        </p:nvSpPr>
        <p:spPr>
          <a:xfrm>
            <a:off x="0" y="-49520"/>
            <a:ext cx="9144000" cy="750402"/>
          </a:xfrm>
          <a:prstGeom prst="rect">
            <a:avLst/>
          </a:prstGeom>
          <a:noFill/>
          <a:ln w="12700" cap="flat" cmpd="sng">
            <a:solidFill>
              <a:srgbClr val="4FBF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txBox="1"/>
          <p:nvPr/>
        </p:nvSpPr>
        <p:spPr>
          <a:xfrm>
            <a:off x="254977" y="885661"/>
            <a:ext cx="8634046" cy="286232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ja-JP" sz="1800" b="0" i="0" u="none" strike="noStrike" cap="none">
                <a:solidFill>
                  <a:schemeClr val="dk1"/>
                </a:solidFill>
                <a:latin typeface="Meiryo"/>
                <a:ea typeface="Meiryo"/>
                <a:cs typeface="Meiryo"/>
                <a:sym typeface="Meiryo"/>
              </a:rPr>
              <a:t>防府市で</a:t>
            </a:r>
            <a:r>
              <a:rPr lang="ja-JP" sz="1800" b="0" i="0" u="sng" strike="noStrike" cap="none">
                <a:solidFill>
                  <a:schemeClr val="dk1"/>
                </a:solidFill>
                <a:latin typeface="Meiryo"/>
                <a:ea typeface="Meiryo"/>
                <a:cs typeface="Meiryo"/>
                <a:sym typeface="Meiryo"/>
              </a:rPr>
              <a:t>保健所に保護された殺処分寸前の犬猫を保護し、譲渡する活動</a:t>
            </a:r>
            <a:r>
              <a:rPr lang="ja-JP" sz="1800" b="0" i="0" u="none" strike="noStrike" cap="none">
                <a:solidFill>
                  <a:schemeClr val="dk1"/>
                </a:solidFill>
                <a:latin typeface="Meiryo"/>
                <a:ea typeface="Meiryo"/>
                <a:cs typeface="Meiryo"/>
                <a:sym typeface="Meiryo"/>
              </a:rPr>
              <a:t>をしています。</a:t>
            </a:r>
            <a:endParaRPr sz="1800" b="0" i="0" u="none" strike="noStrike" cap="none">
              <a:solidFill>
                <a:schemeClr val="dk1"/>
              </a:solidFill>
              <a:latin typeface="Meiryo"/>
              <a:ea typeface="Meiryo"/>
              <a:cs typeface="Meiryo"/>
              <a:sym typeface="Meiryo"/>
            </a:endParaRPr>
          </a:p>
          <a:p>
            <a:pPr marL="285750" marR="0" lvl="0" indent="-285750" algn="l" rtl="0">
              <a:lnSpc>
                <a:spcPct val="100000"/>
              </a:lnSpc>
              <a:spcBef>
                <a:spcPts val="0"/>
              </a:spcBef>
              <a:spcAft>
                <a:spcPts val="0"/>
              </a:spcAft>
              <a:buClr>
                <a:schemeClr val="dk1"/>
              </a:buClr>
              <a:buSzPts val="1800"/>
              <a:buFont typeface="Arial"/>
              <a:buChar char="•"/>
            </a:pPr>
            <a:r>
              <a:rPr lang="ja-JP" sz="1800" b="0" i="0" u="none" strike="noStrike" cap="none">
                <a:solidFill>
                  <a:schemeClr val="dk1"/>
                </a:solidFill>
                <a:latin typeface="Meiryo"/>
                <a:ea typeface="Meiryo"/>
                <a:cs typeface="Meiryo"/>
                <a:sym typeface="Meiryo"/>
              </a:rPr>
              <a:t>防府市内に2か所のシェルターがあり、スタッフ15名程度で犬猫のお世話にあたっています。</a:t>
            </a:r>
            <a:endParaRPr sz="1800" b="0" i="0" u="none" strike="noStrike" cap="none">
              <a:solidFill>
                <a:schemeClr val="dk1"/>
              </a:solidFill>
              <a:latin typeface="Meiryo"/>
              <a:ea typeface="Meiryo"/>
              <a:cs typeface="Meiryo"/>
              <a:sym typeface="Meiryo"/>
            </a:endParaRPr>
          </a:p>
          <a:p>
            <a:pPr marL="285750" marR="0" lvl="0" indent="-285750" algn="l" rtl="0">
              <a:lnSpc>
                <a:spcPct val="100000"/>
              </a:lnSpc>
              <a:spcBef>
                <a:spcPts val="0"/>
              </a:spcBef>
              <a:spcAft>
                <a:spcPts val="0"/>
              </a:spcAft>
              <a:buClr>
                <a:schemeClr val="dk1"/>
              </a:buClr>
              <a:buSzPts val="1800"/>
              <a:buFont typeface="Arial"/>
              <a:buChar char="•"/>
            </a:pPr>
            <a:r>
              <a:rPr lang="ja-JP" sz="1800" b="0" i="0" u="none" strike="noStrike" cap="none">
                <a:solidFill>
                  <a:schemeClr val="dk1"/>
                </a:solidFill>
                <a:latin typeface="Meiryo"/>
                <a:ea typeface="Meiryo"/>
                <a:cs typeface="Meiryo"/>
                <a:sym typeface="Meiryo"/>
              </a:rPr>
              <a:t>毎月譲渡会を開催したり、里親募集サイト（ペットのおうち、ネコジルシ）に掲載することで保護犬猫の譲渡を行っています。</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ja-JP" sz="1800" b="0" i="0" u="none" strike="noStrike" cap="none">
                <a:solidFill>
                  <a:schemeClr val="dk1"/>
                </a:solidFill>
                <a:latin typeface="Meiryo"/>
                <a:ea typeface="Meiryo"/>
                <a:cs typeface="Meiryo"/>
                <a:sym typeface="Meiryo"/>
              </a:rPr>
              <a:t>2015年の発足以来、延べ1,900匹の大猫を譲渡しており、2016年2月からは</a:t>
            </a:r>
            <a:r>
              <a:rPr lang="ja-JP" sz="1800" b="0" i="0" u="sng" strike="noStrike" cap="none">
                <a:solidFill>
                  <a:schemeClr val="dk1"/>
                </a:solidFill>
                <a:latin typeface="Meiryo"/>
                <a:ea typeface="Meiryo"/>
                <a:cs typeface="Meiryo"/>
                <a:sym typeface="Meiryo"/>
              </a:rPr>
              <a:t>4年間防府市での大猫殺処分ゼロを維持</a:t>
            </a:r>
            <a:r>
              <a:rPr lang="ja-JP" sz="1800" b="0" i="0" u="none" strike="noStrike" cap="none">
                <a:solidFill>
                  <a:schemeClr val="dk1"/>
                </a:solidFill>
                <a:latin typeface="Meiryo"/>
                <a:ea typeface="Meiryo"/>
                <a:cs typeface="Meiryo"/>
                <a:sym typeface="Meiryo"/>
              </a:rPr>
              <a:t>しています。</a:t>
            </a:r>
            <a:endParaRPr sz="1800" b="0" i="0" u="none" strike="noStrike" cap="none">
              <a:solidFill>
                <a:srgbClr val="FF0000"/>
              </a:solidFill>
              <a:latin typeface="Meiryo"/>
              <a:ea typeface="Meiryo"/>
              <a:cs typeface="Meiryo"/>
              <a:sym typeface="Meiryo"/>
            </a:endParaRPr>
          </a:p>
          <a:p>
            <a:pPr marL="285750" marR="0" lvl="0" indent="-285750" algn="l" rtl="0">
              <a:lnSpc>
                <a:spcPct val="100000"/>
              </a:lnSpc>
              <a:spcBef>
                <a:spcPts val="0"/>
              </a:spcBef>
              <a:spcAft>
                <a:spcPts val="0"/>
              </a:spcAft>
              <a:buClr>
                <a:schemeClr val="dk1"/>
              </a:buClr>
              <a:buSzPts val="1800"/>
              <a:buFont typeface="Arial"/>
              <a:buChar char="•"/>
            </a:pPr>
            <a:r>
              <a:rPr lang="ja-JP" sz="1800" b="0" i="0" u="none" strike="noStrike" cap="none">
                <a:solidFill>
                  <a:schemeClr val="dk1"/>
                </a:solidFill>
                <a:latin typeface="Meiryo"/>
                <a:ea typeface="Meiryo"/>
                <a:cs typeface="Meiryo"/>
                <a:sym typeface="Meiryo"/>
              </a:rPr>
              <a:t>１匹でも多くの命を助けるため、努力を惜しまず、これからも人と動物が共生できる社会を目指して頑張りたいと思います。</a:t>
            </a:r>
            <a:endParaRPr sz="1800" b="0" i="0" u="none" strike="noStrike" cap="none">
              <a:solidFill>
                <a:schemeClr val="dk1"/>
              </a:solidFill>
              <a:latin typeface="Meiryo"/>
              <a:ea typeface="Meiryo"/>
              <a:cs typeface="Meiryo"/>
              <a:sym typeface="Meiryo"/>
            </a:endParaRPr>
          </a:p>
        </p:txBody>
      </p:sp>
      <p:pic>
        <p:nvPicPr>
          <p:cNvPr id="95" name="Google Shape;95;p1"/>
          <p:cNvPicPr preferRelativeResize="0"/>
          <p:nvPr/>
        </p:nvPicPr>
        <p:blipFill rotWithShape="1">
          <a:blip r:embed="rId4">
            <a:alphaModFix/>
          </a:blip>
          <a:srcRect/>
          <a:stretch/>
        </p:blipFill>
        <p:spPr>
          <a:xfrm>
            <a:off x="188875" y="3798014"/>
            <a:ext cx="2534004" cy="2819794"/>
          </a:xfrm>
          <a:prstGeom prst="rect">
            <a:avLst/>
          </a:prstGeom>
          <a:noFill/>
          <a:ln>
            <a:noFill/>
          </a:ln>
        </p:spPr>
      </p:pic>
      <p:pic>
        <p:nvPicPr>
          <p:cNvPr id="96" name="Google Shape;96;p1"/>
          <p:cNvPicPr preferRelativeResize="0"/>
          <p:nvPr/>
        </p:nvPicPr>
        <p:blipFill rotWithShape="1">
          <a:blip r:embed="rId5">
            <a:alphaModFix/>
          </a:blip>
          <a:srcRect/>
          <a:stretch/>
        </p:blipFill>
        <p:spPr>
          <a:xfrm>
            <a:off x="6160368" y="3798014"/>
            <a:ext cx="2848373" cy="2857899"/>
          </a:xfrm>
          <a:prstGeom prst="rect">
            <a:avLst/>
          </a:prstGeom>
          <a:noFill/>
          <a:ln>
            <a:noFill/>
          </a:ln>
        </p:spPr>
      </p:pic>
      <p:pic>
        <p:nvPicPr>
          <p:cNvPr id="97" name="Google Shape;97;p1"/>
          <p:cNvPicPr preferRelativeResize="0"/>
          <p:nvPr/>
        </p:nvPicPr>
        <p:blipFill rotWithShape="1">
          <a:blip r:embed="rId6">
            <a:alphaModFix/>
          </a:blip>
          <a:srcRect/>
          <a:stretch/>
        </p:blipFill>
        <p:spPr>
          <a:xfrm>
            <a:off x="2979332" y="3798014"/>
            <a:ext cx="2924583" cy="289600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195309" y="135260"/>
            <a:ext cx="2857500" cy="409575"/>
          </a:xfrm>
          <a:prstGeom prst="rect">
            <a:avLst/>
          </a:prstGeom>
          <a:noFill/>
          <a:ln>
            <a:noFill/>
          </a:ln>
        </p:spPr>
      </p:pic>
      <p:sp>
        <p:nvSpPr>
          <p:cNvPr id="103" name="Google Shape;103;p2"/>
          <p:cNvSpPr/>
          <p:nvPr/>
        </p:nvSpPr>
        <p:spPr>
          <a:xfrm>
            <a:off x="0" y="-2"/>
            <a:ext cx="6018567" cy="700883"/>
          </a:xfrm>
          <a:prstGeom prst="rect">
            <a:avLst/>
          </a:prstGeom>
          <a:solidFill>
            <a:srgbClr val="4FBFC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chemeClr val="lt1"/>
                </a:solidFill>
                <a:latin typeface="Meiryo"/>
                <a:ea typeface="Meiryo"/>
                <a:cs typeface="Meiryo"/>
                <a:sym typeface="Meiryo"/>
              </a:rPr>
              <a:t>今回の課題</a:t>
            </a:r>
            <a:endParaRPr sz="2800" b="1" i="0" u="none" strike="noStrike" cap="none">
              <a:solidFill>
                <a:schemeClr val="lt1"/>
              </a:solidFill>
              <a:latin typeface="Meiryo"/>
              <a:ea typeface="Meiryo"/>
              <a:cs typeface="Meiryo"/>
              <a:sym typeface="Meiryo"/>
            </a:endParaRPr>
          </a:p>
        </p:txBody>
      </p:sp>
      <p:sp>
        <p:nvSpPr>
          <p:cNvPr id="104" name="Google Shape;104;p2"/>
          <p:cNvSpPr/>
          <p:nvPr/>
        </p:nvSpPr>
        <p:spPr>
          <a:xfrm>
            <a:off x="0" y="-49520"/>
            <a:ext cx="9144000" cy="750402"/>
          </a:xfrm>
          <a:prstGeom prst="rect">
            <a:avLst/>
          </a:prstGeom>
          <a:noFill/>
          <a:ln w="12700" cap="flat" cmpd="sng">
            <a:solidFill>
              <a:srgbClr val="4FBF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2"/>
          <p:cNvSpPr txBox="1"/>
          <p:nvPr/>
        </p:nvSpPr>
        <p:spPr>
          <a:xfrm>
            <a:off x="258896" y="885661"/>
            <a:ext cx="8626208" cy="28623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Meiryo"/>
                <a:ea typeface="Meiryo"/>
                <a:cs typeface="Meiryo"/>
                <a:sym typeface="Meiryo"/>
              </a:rPr>
              <a:t>【プロボノ募集時】</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ja-JP" sz="1800" b="0" i="0" u="sng" strike="noStrike" cap="none">
                <a:solidFill>
                  <a:schemeClr val="dk1"/>
                </a:solidFill>
                <a:latin typeface="Meiryo"/>
                <a:ea typeface="Meiryo"/>
                <a:cs typeface="Meiryo"/>
                <a:sym typeface="Meiryo"/>
              </a:rPr>
              <a:t>ネット上での里親制度（足長パパ・ママ）をつくり、シェルターに長くいる犬・猫の里親として登録してもらい、家で飼わなくても保護犬猫をリモート支援できる方法を構築したい。（テレわんこ、テレにゃんこ）</a:t>
            </a:r>
            <a:endParaRPr sz="1800" b="0" i="0" u="sng" strike="noStrike" cap="none">
              <a:solidFill>
                <a:schemeClr val="dk1"/>
              </a:solidFill>
              <a:latin typeface="Meiryo"/>
              <a:ea typeface="Meiryo"/>
              <a:cs typeface="Meiryo"/>
              <a:sym typeface="Meiryo"/>
            </a:endParaRPr>
          </a:p>
          <a:p>
            <a:pPr marL="285750" marR="0" lvl="0" indent="-285750" algn="l" rtl="0">
              <a:lnSpc>
                <a:spcPct val="100000"/>
              </a:lnSpc>
              <a:spcBef>
                <a:spcPts val="0"/>
              </a:spcBef>
              <a:spcAft>
                <a:spcPts val="0"/>
              </a:spcAft>
              <a:buClr>
                <a:schemeClr val="dk1"/>
              </a:buClr>
              <a:buSzPts val="1800"/>
              <a:buFont typeface="Arial"/>
              <a:buChar char="•"/>
            </a:pPr>
            <a:r>
              <a:rPr lang="ja-JP" sz="1800" b="0" i="0" u="none" strike="noStrike" cap="none">
                <a:solidFill>
                  <a:schemeClr val="dk1"/>
                </a:solidFill>
                <a:latin typeface="Meiryo"/>
                <a:ea typeface="Meiryo"/>
                <a:cs typeface="Meiryo"/>
                <a:sym typeface="Meiryo"/>
              </a:rPr>
              <a:t>サービス開始するためにリアルタイム配信できるカメラを購入する計画であるが、どうしたらいいか・・・。</a:t>
            </a:r>
            <a:endParaRPr sz="1800" b="0" i="0" u="none" strike="noStrike" cap="none">
              <a:solidFill>
                <a:schemeClr val="dk1"/>
              </a:solidFill>
              <a:latin typeface="Meiryo"/>
              <a:ea typeface="Meiryo"/>
              <a:cs typeface="Meiryo"/>
              <a:sym typeface="Meiryo"/>
            </a:endParaRPr>
          </a:p>
          <a:p>
            <a:pPr marL="285750" marR="0" lvl="0" indent="-285750" algn="l" rtl="0">
              <a:lnSpc>
                <a:spcPct val="100000"/>
              </a:lnSpc>
              <a:spcBef>
                <a:spcPts val="0"/>
              </a:spcBef>
              <a:spcAft>
                <a:spcPts val="0"/>
              </a:spcAft>
              <a:buClr>
                <a:schemeClr val="dk1"/>
              </a:buClr>
              <a:buSzPts val="1800"/>
              <a:buFont typeface="Arial"/>
              <a:buChar char="•"/>
            </a:pPr>
            <a:r>
              <a:rPr lang="ja-JP" sz="1800" b="0" i="0" u="sng" strike="noStrike" cap="none">
                <a:solidFill>
                  <a:schemeClr val="dk1"/>
                </a:solidFill>
                <a:latin typeface="Meiryo"/>
                <a:ea typeface="Meiryo"/>
                <a:cs typeface="Meiryo"/>
                <a:sym typeface="Meiryo"/>
              </a:rPr>
              <a:t>会員制でお気に入りの犬猫の様子を視聴できるWebサイト構築やセキュリティ対策</a:t>
            </a:r>
            <a:r>
              <a:rPr lang="ja-JP" sz="1800" b="0" i="0" u="none" strike="noStrike" cap="none">
                <a:solidFill>
                  <a:schemeClr val="dk1"/>
                </a:solidFill>
                <a:latin typeface="Meiryo"/>
                <a:ea typeface="Meiryo"/>
                <a:cs typeface="Meiryo"/>
                <a:sym typeface="Meiryo"/>
              </a:rPr>
              <a:t>について。</a:t>
            </a:r>
            <a:endParaRPr sz="1800" b="0" i="0" u="none" strike="noStrike" cap="none">
              <a:solidFill>
                <a:schemeClr val="dk1"/>
              </a:solidFill>
              <a:latin typeface="Meiryo"/>
              <a:ea typeface="Meiryo"/>
              <a:cs typeface="Meiryo"/>
              <a:sym typeface="Meiryo"/>
            </a:endParaRPr>
          </a:p>
          <a:p>
            <a:pPr marL="285750" marR="0" lvl="0" indent="-285750" algn="l" rtl="0">
              <a:lnSpc>
                <a:spcPct val="100000"/>
              </a:lnSpc>
              <a:spcBef>
                <a:spcPts val="0"/>
              </a:spcBef>
              <a:spcAft>
                <a:spcPts val="0"/>
              </a:spcAft>
              <a:buClr>
                <a:schemeClr val="dk1"/>
              </a:buClr>
              <a:buSzPts val="1800"/>
              <a:buFont typeface="Arial"/>
              <a:buChar char="•"/>
            </a:pPr>
            <a:r>
              <a:rPr lang="ja-JP" sz="1800" b="0" i="0" u="none" strike="noStrike" cap="none">
                <a:solidFill>
                  <a:schemeClr val="dk1"/>
                </a:solidFill>
                <a:latin typeface="Meiryo"/>
                <a:ea typeface="Meiryo"/>
                <a:cs typeface="Meiryo"/>
                <a:sym typeface="Meiryo"/>
              </a:rPr>
              <a:t>サイト構築した後の</a:t>
            </a:r>
            <a:r>
              <a:rPr lang="ja-JP" sz="1800" b="0" i="0" u="sng" strike="noStrike" cap="none">
                <a:solidFill>
                  <a:schemeClr val="dk1"/>
                </a:solidFill>
                <a:latin typeface="Meiryo"/>
                <a:ea typeface="Meiryo"/>
                <a:cs typeface="Meiryo"/>
                <a:sym typeface="Meiryo"/>
              </a:rPr>
              <a:t>運用面</a:t>
            </a:r>
            <a:r>
              <a:rPr lang="ja-JP" sz="1800" b="0" i="0" u="none" strike="noStrike" cap="none">
                <a:solidFill>
                  <a:schemeClr val="dk1"/>
                </a:solidFill>
                <a:latin typeface="Meiryo"/>
                <a:ea typeface="Meiryo"/>
                <a:cs typeface="Meiryo"/>
                <a:sym typeface="Meiryo"/>
              </a:rPr>
              <a:t>に不安がある。</a:t>
            </a:r>
            <a:endParaRPr sz="1800" b="0" i="0" u="none" strike="noStrike" cap="none">
              <a:solidFill>
                <a:schemeClr val="dk1"/>
              </a:solidFill>
              <a:latin typeface="Meiryo"/>
              <a:ea typeface="Meiryo"/>
              <a:cs typeface="Meiryo"/>
              <a:sym typeface="Meiryo"/>
            </a:endParaRPr>
          </a:p>
          <a:p>
            <a:pPr marL="285750" marR="0" lvl="0" indent="-285750" algn="l" rtl="0">
              <a:lnSpc>
                <a:spcPct val="100000"/>
              </a:lnSpc>
              <a:spcBef>
                <a:spcPts val="0"/>
              </a:spcBef>
              <a:spcAft>
                <a:spcPts val="0"/>
              </a:spcAft>
              <a:buClr>
                <a:schemeClr val="dk1"/>
              </a:buClr>
              <a:buSzPts val="1800"/>
              <a:buFont typeface="Arial"/>
              <a:buChar char="•"/>
            </a:pPr>
            <a:r>
              <a:rPr lang="ja-JP" sz="1800" b="0" i="0" u="sng" strike="noStrike" cap="none">
                <a:solidFill>
                  <a:schemeClr val="dk1"/>
                </a:solidFill>
                <a:latin typeface="Meiryo"/>
                <a:ea typeface="Meiryo"/>
                <a:cs typeface="Meiryo"/>
                <a:sym typeface="Meiryo"/>
              </a:rPr>
              <a:t>サービス利用者を募る効果的な広報手段</a:t>
            </a:r>
            <a:r>
              <a:rPr lang="ja-JP" sz="1800" b="0" i="0" u="none" strike="noStrike" cap="none">
                <a:solidFill>
                  <a:schemeClr val="dk1"/>
                </a:solidFill>
                <a:latin typeface="Meiryo"/>
                <a:ea typeface="Meiryo"/>
                <a:cs typeface="Meiryo"/>
                <a:sym typeface="Meiryo"/>
              </a:rPr>
              <a:t>も検討する必要がある。</a:t>
            </a:r>
            <a:endParaRPr sz="1800" b="0" i="0" u="none" strike="noStrike" cap="none">
              <a:solidFill>
                <a:schemeClr val="dk1"/>
              </a:solidFill>
              <a:latin typeface="Meiryo"/>
              <a:ea typeface="Meiryo"/>
              <a:cs typeface="Meiryo"/>
              <a:sym typeface="Meiryo"/>
            </a:endParaRPr>
          </a:p>
        </p:txBody>
      </p:sp>
      <p:sp>
        <p:nvSpPr>
          <p:cNvPr id="106" name="Google Shape;106;p2"/>
          <p:cNvSpPr txBox="1"/>
          <p:nvPr/>
        </p:nvSpPr>
        <p:spPr>
          <a:xfrm>
            <a:off x="258896" y="4275678"/>
            <a:ext cx="8626200" cy="258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Meiryo"/>
                <a:ea typeface="Meiryo"/>
                <a:cs typeface="Meiryo"/>
                <a:sym typeface="Meiryo"/>
              </a:rPr>
              <a:t>【キックオフ後】</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Meiryo"/>
                <a:ea typeface="Meiryo"/>
                <a:cs typeface="Meiryo"/>
                <a:sym typeface="Meiryo"/>
              </a:rPr>
              <a:t>（目的の整理）里親へなかなか譲渡されずに会で見守っている</a:t>
            </a:r>
            <a:r>
              <a:rPr lang="ja-JP" sz="1800" b="0" i="0" u="none" strike="noStrike" cap="none">
                <a:solidFill>
                  <a:srgbClr val="FF0000"/>
                </a:solidFill>
                <a:latin typeface="Meiryo"/>
                <a:ea typeface="Meiryo"/>
                <a:cs typeface="Meiryo"/>
                <a:sym typeface="Meiryo"/>
              </a:rPr>
              <a:t>犬ちゃん・猫ちゃんを助けるための寄付金を集めるため</a:t>
            </a:r>
            <a:r>
              <a:rPr lang="ja-JP" sz="1800" b="0" i="0" u="none" strike="noStrike" cap="none">
                <a:solidFill>
                  <a:schemeClr val="dk1"/>
                </a:solidFill>
                <a:latin typeface="Meiryo"/>
                <a:ea typeface="Meiryo"/>
                <a:cs typeface="Meiryo"/>
                <a:sym typeface="Meiryo"/>
              </a:rPr>
              <a:t>に動画配信を行っていきたい。</a:t>
            </a:r>
            <a:endParaRPr sz="18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Meiryo"/>
                <a:ea typeface="Meiryo"/>
                <a:cs typeface="Meiryo"/>
                <a:sym typeface="Meiryo"/>
              </a:rPr>
              <a:t>←（方針）最初に、ライブ動画配信を行い、</a:t>
            </a:r>
            <a:r>
              <a:rPr lang="ja-JP" sz="1800" b="0" i="0" u="none" strike="noStrike" cap="none">
                <a:solidFill>
                  <a:srgbClr val="FF0000"/>
                </a:solidFill>
                <a:latin typeface="Meiryo"/>
                <a:ea typeface="Meiryo"/>
                <a:cs typeface="Meiryo"/>
                <a:sym typeface="Meiryo"/>
              </a:rPr>
              <a:t>ファンを増やして</a:t>
            </a:r>
            <a:r>
              <a:rPr lang="ja-JP" sz="1800" b="0" i="0" u="none" strike="noStrike" cap="none">
                <a:solidFill>
                  <a:schemeClr val="dk1"/>
                </a:solidFill>
                <a:latin typeface="Meiryo"/>
                <a:ea typeface="Meiryo"/>
                <a:cs typeface="Meiryo"/>
                <a:sym typeface="Meiryo"/>
              </a:rPr>
              <a:t>いきながら足長パパ・ママの実現につなげていく。</a:t>
            </a:r>
            <a:endParaRPr sz="18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Meiryo"/>
                <a:ea typeface="Meiryo"/>
                <a:cs typeface="Meiryo"/>
                <a:sym typeface="Meiryo"/>
              </a:rPr>
              <a:t>←（手段）購入を検討していたリアルタイム配信カメラではなく、ライブ動画配信にあわせ</a:t>
            </a:r>
            <a:r>
              <a:rPr lang="ja-JP" sz="1800" b="0" i="0" u="none" strike="noStrike" cap="none">
                <a:solidFill>
                  <a:srgbClr val="FF0000"/>
                </a:solidFill>
                <a:latin typeface="Meiryo"/>
                <a:ea typeface="Meiryo"/>
                <a:cs typeface="Meiryo"/>
                <a:sym typeface="Meiryo"/>
              </a:rPr>
              <a:t>コストを抑えてサービスを構築</a:t>
            </a:r>
            <a:r>
              <a:rPr lang="ja-JP" sz="1800" b="0" i="0" u="none" strike="noStrike" cap="none">
                <a:solidFill>
                  <a:schemeClr val="dk1"/>
                </a:solidFill>
                <a:latin typeface="Meiryo"/>
                <a:ea typeface="Meiryo"/>
                <a:cs typeface="Meiryo"/>
                <a:sym typeface="Meiryo"/>
              </a:rPr>
              <a:t>する。</a:t>
            </a:r>
            <a:endParaRPr sz="18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Meiryo"/>
                <a:ea typeface="Meiryo"/>
                <a:cs typeface="Meiryo"/>
                <a:sym typeface="Meiryo"/>
              </a:rPr>
              <a:t>・今後の課題</a:t>
            </a:r>
            <a:endParaRPr sz="18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Meiryo"/>
                <a:ea typeface="Meiryo"/>
                <a:cs typeface="Meiryo"/>
                <a:sym typeface="Meiryo"/>
              </a:rPr>
              <a:t>　より多くのファンを作り、</a:t>
            </a:r>
            <a:r>
              <a:rPr lang="ja-JP" sz="1800" b="0" i="0" u="none" strike="noStrike" cap="none">
                <a:solidFill>
                  <a:srgbClr val="FF0000"/>
                </a:solidFill>
                <a:latin typeface="Meiryo"/>
                <a:ea typeface="Meiryo"/>
                <a:cs typeface="Meiryo"/>
                <a:sym typeface="Meiryo"/>
              </a:rPr>
              <a:t>幸せに寄付</a:t>
            </a:r>
            <a:r>
              <a:rPr lang="ja-JP" sz="1800" b="0" i="0" u="none" strike="noStrike" cap="none">
                <a:solidFill>
                  <a:schemeClr val="dk1"/>
                </a:solidFill>
                <a:latin typeface="Meiryo"/>
                <a:ea typeface="Meiryo"/>
                <a:cs typeface="Meiryo"/>
                <a:sym typeface="Meiryo"/>
              </a:rPr>
              <a:t>してもらえるようにしていくか。</a:t>
            </a:r>
            <a:endParaRPr sz="1800" b="0" i="0" u="none" strike="noStrike" cap="none">
              <a:solidFill>
                <a:schemeClr val="dk1"/>
              </a:solidFill>
              <a:latin typeface="Meiryo"/>
              <a:ea typeface="Meiryo"/>
              <a:cs typeface="Meiryo"/>
              <a:sym typeface="Meiryo"/>
            </a:endParaRPr>
          </a:p>
        </p:txBody>
      </p:sp>
      <p:sp>
        <p:nvSpPr>
          <p:cNvPr id="107" name="Google Shape;107;p2"/>
          <p:cNvSpPr/>
          <p:nvPr/>
        </p:nvSpPr>
        <p:spPr>
          <a:xfrm>
            <a:off x="3504583" y="3747983"/>
            <a:ext cx="1842117" cy="654695"/>
          </a:xfrm>
          <a:prstGeom prst="downArrow">
            <a:avLst>
              <a:gd name="adj1" fmla="val 50000"/>
              <a:gd name="adj2" fmla="val 65519"/>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lt1"/>
                </a:solidFill>
                <a:latin typeface="Calibri"/>
                <a:ea typeface="Calibri"/>
                <a:cs typeface="Calibri"/>
                <a:sym typeface="Calibri"/>
              </a:rPr>
              <a:t>整理</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3"/>
          <p:cNvPicPr preferRelativeResize="0"/>
          <p:nvPr/>
        </p:nvPicPr>
        <p:blipFill rotWithShape="1">
          <a:blip r:embed="rId3">
            <a:alphaModFix/>
          </a:blip>
          <a:srcRect/>
          <a:stretch/>
        </p:blipFill>
        <p:spPr>
          <a:xfrm>
            <a:off x="6195309" y="135260"/>
            <a:ext cx="2857500" cy="409575"/>
          </a:xfrm>
          <a:prstGeom prst="rect">
            <a:avLst/>
          </a:prstGeom>
          <a:noFill/>
          <a:ln>
            <a:noFill/>
          </a:ln>
        </p:spPr>
      </p:pic>
      <p:sp>
        <p:nvSpPr>
          <p:cNvPr id="113" name="Google Shape;113;p3"/>
          <p:cNvSpPr/>
          <p:nvPr/>
        </p:nvSpPr>
        <p:spPr>
          <a:xfrm>
            <a:off x="0" y="-2"/>
            <a:ext cx="6018567" cy="700883"/>
          </a:xfrm>
          <a:prstGeom prst="rect">
            <a:avLst/>
          </a:prstGeom>
          <a:solidFill>
            <a:srgbClr val="4FBFC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chemeClr val="lt1"/>
                </a:solidFill>
                <a:latin typeface="Meiryo"/>
                <a:ea typeface="Meiryo"/>
                <a:cs typeface="Meiryo"/>
                <a:sym typeface="Meiryo"/>
              </a:rPr>
              <a:t>プロジェクトの行動</a:t>
            </a:r>
            <a:endParaRPr sz="2800" b="1" i="0" u="none" strike="noStrike" cap="none">
              <a:solidFill>
                <a:schemeClr val="lt1"/>
              </a:solidFill>
              <a:latin typeface="Meiryo"/>
              <a:ea typeface="Meiryo"/>
              <a:cs typeface="Meiryo"/>
              <a:sym typeface="Meiryo"/>
            </a:endParaRPr>
          </a:p>
        </p:txBody>
      </p:sp>
      <p:sp>
        <p:nvSpPr>
          <p:cNvPr id="114" name="Google Shape;114;p3"/>
          <p:cNvSpPr/>
          <p:nvPr/>
        </p:nvSpPr>
        <p:spPr>
          <a:xfrm>
            <a:off x="0" y="-49520"/>
            <a:ext cx="9144000" cy="750402"/>
          </a:xfrm>
          <a:prstGeom prst="rect">
            <a:avLst/>
          </a:prstGeom>
          <a:noFill/>
          <a:ln w="12700" cap="flat" cmpd="sng">
            <a:solidFill>
              <a:srgbClr val="4FBF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aphicFrame>
        <p:nvGraphicFramePr>
          <p:cNvPr id="115" name="Google Shape;115;p3"/>
          <p:cNvGraphicFramePr/>
          <p:nvPr/>
        </p:nvGraphicFramePr>
        <p:xfrm>
          <a:off x="218114" y="1079500"/>
          <a:ext cx="8494075" cy="5557560"/>
        </p:xfrm>
        <a:graphic>
          <a:graphicData uri="http://schemas.openxmlformats.org/drawingml/2006/table">
            <a:tbl>
              <a:tblPr firstRow="1" bandRow="1">
                <a:noFill/>
                <a:tableStyleId>{D0D7C60A-1C26-4DC9-BF06-9D7B471CB9B8}</a:tableStyleId>
              </a:tblPr>
              <a:tblGrid>
                <a:gridCol w="1394775">
                  <a:extLst>
                    <a:ext uri="{9D8B030D-6E8A-4147-A177-3AD203B41FA5}">
                      <a16:colId xmlns:a16="http://schemas.microsoft.com/office/drawing/2014/main" val="20000"/>
                    </a:ext>
                  </a:extLst>
                </a:gridCol>
                <a:gridCol w="2425700">
                  <a:extLst>
                    <a:ext uri="{9D8B030D-6E8A-4147-A177-3AD203B41FA5}">
                      <a16:colId xmlns:a16="http://schemas.microsoft.com/office/drawing/2014/main" val="20001"/>
                    </a:ext>
                  </a:extLst>
                </a:gridCol>
                <a:gridCol w="4673600">
                  <a:extLst>
                    <a:ext uri="{9D8B030D-6E8A-4147-A177-3AD203B41FA5}">
                      <a16:colId xmlns:a16="http://schemas.microsoft.com/office/drawing/2014/main" val="20002"/>
                    </a:ext>
                  </a:extLst>
                </a:gridCol>
              </a:tblGrid>
              <a:tr h="370850">
                <a:tc>
                  <a:txBody>
                    <a:bodyPr/>
                    <a:lstStyle/>
                    <a:p>
                      <a:pPr marL="0" marR="0" lvl="0" indent="0" algn="ctr" rtl="0">
                        <a:lnSpc>
                          <a:spcPct val="100000"/>
                        </a:lnSpc>
                        <a:spcBef>
                          <a:spcPts val="0"/>
                        </a:spcBef>
                        <a:spcAft>
                          <a:spcPts val="0"/>
                        </a:spcAft>
                        <a:buClr>
                          <a:srgbClr val="000000"/>
                        </a:buClr>
                        <a:buSzPts val="2400"/>
                        <a:buFont typeface="Arial"/>
                        <a:buNone/>
                      </a:pPr>
                      <a:r>
                        <a:rPr lang="ja-JP" sz="2400" u="none" strike="noStrike" cap="none"/>
                        <a:t>日付</a:t>
                      </a:r>
                      <a:endParaRPr sz="1400" u="none" strike="noStrike" cap="none"/>
                    </a:p>
                  </a:txBody>
                  <a:tcPr marL="91450" marR="91450" marT="45725" marB="45725" anchor="ctr"/>
                </a:tc>
                <a:tc gridSpan="2">
                  <a:txBody>
                    <a:bodyPr/>
                    <a:lstStyle/>
                    <a:p>
                      <a:pPr marL="0" marR="0" lvl="0" indent="0" algn="ctr" rtl="0">
                        <a:lnSpc>
                          <a:spcPct val="100000"/>
                        </a:lnSpc>
                        <a:spcBef>
                          <a:spcPts val="0"/>
                        </a:spcBef>
                        <a:spcAft>
                          <a:spcPts val="0"/>
                        </a:spcAft>
                        <a:buClr>
                          <a:srgbClr val="000000"/>
                        </a:buClr>
                        <a:buSzPts val="2400"/>
                        <a:buFont typeface="Arial"/>
                        <a:buNone/>
                      </a:pPr>
                      <a:r>
                        <a:rPr lang="ja-JP" sz="2400" u="none" strike="noStrike" cap="none"/>
                        <a:t>内容</a:t>
                      </a:r>
                      <a:endParaRPr sz="2400" u="none" strike="noStrike" cap="none"/>
                    </a:p>
                  </a:txBody>
                  <a:tcPr marL="91450" marR="91450" marT="45725" marB="45725" anchor="ctr"/>
                </a:tc>
                <a:tc hMerge="1">
                  <a:txBody>
                    <a:bodyPr/>
                    <a:lstStyle/>
                    <a:p>
                      <a:endParaRPr lang="ja-JP"/>
                    </a:p>
                  </a:txBody>
                  <a:tcPr/>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1600"/>
                        <a:buFont typeface="Arial"/>
                        <a:buNone/>
                      </a:pPr>
                      <a:r>
                        <a:rPr lang="ja-JP" sz="1600" u="none" strike="noStrike" cap="none"/>
                        <a:t>2020/10/17</a:t>
                      </a:r>
                      <a:endParaRPr sz="1600" u="none" strike="noStrike" cap="none"/>
                    </a:p>
                  </a:txBody>
                  <a:tcPr marL="28575" marR="28575" marT="0" marB="0" anchor="ctr"/>
                </a:tc>
                <a:tc>
                  <a:txBody>
                    <a:bodyPr/>
                    <a:lstStyle/>
                    <a:p>
                      <a:pPr marL="0" marR="0" lvl="0" indent="0" algn="l" rtl="0">
                        <a:lnSpc>
                          <a:spcPct val="100000"/>
                        </a:lnSpc>
                        <a:spcBef>
                          <a:spcPts val="0"/>
                        </a:spcBef>
                        <a:spcAft>
                          <a:spcPts val="0"/>
                        </a:spcAft>
                        <a:buClr>
                          <a:srgbClr val="000000"/>
                        </a:buClr>
                        <a:buSzPts val="1600"/>
                        <a:buFont typeface="Arial"/>
                        <a:buNone/>
                      </a:pPr>
                      <a:r>
                        <a:rPr lang="ja-JP" sz="1600" u="none" strike="noStrike" cap="none"/>
                        <a:t>Webミーティング</a:t>
                      </a:r>
                      <a:r>
                        <a:rPr lang="ja-JP" sz="1200" u="none" strike="noStrike" cap="none"/>
                        <a:t>(第1回)</a:t>
                      </a:r>
                      <a:endParaRPr sz="1400" u="none" strike="noStrike" cap="none"/>
                    </a:p>
                  </a:txBody>
                  <a:tcPr marL="28575" marR="28575" marT="0" marB="0" anchor="ctr"/>
                </a:tc>
                <a:tc>
                  <a:txBody>
                    <a:bodyPr/>
                    <a:lstStyle/>
                    <a:p>
                      <a:pPr marL="0" marR="0" lvl="0" indent="0" algn="l" rtl="0">
                        <a:lnSpc>
                          <a:spcPct val="100000"/>
                        </a:lnSpc>
                        <a:spcBef>
                          <a:spcPts val="0"/>
                        </a:spcBef>
                        <a:spcAft>
                          <a:spcPts val="0"/>
                        </a:spcAft>
                        <a:buClr>
                          <a:srgbClr val="000000"/>
                        </a:buClr>
                        <a:buSzPts val="1400"/>
                        <a:buFont typeface="Arial"/>
                        <a:buNone/>
                      </a:pPr>
                      <a:r>
                        <a:rPr lang="ja-JP" sz="1400" u="none" strike="noStrike" cap="none"/>
                        <a:t>・自己紹介とヒアリングを実施</a:t>
                      </a:r>
                      <a:br>
                        <a:rPr lang="ja-JP" sz="1400" u="none" strike="noStrike" cap="none"/>
                      </a:br>
                      <a:r>
                        <a:rPr lang="ja-JP" sz="1400" u="none" strike="noStrike" cap="none"/>
                        <a:t>・今後の活動計画と役割分担を決定</a:t>
                      </a:r>
                      <a:endParaRPr sz="1400" u="none" strike="noStrike" cap="none"/>
                    </a:p>
                  </a:txBody>
                  <a:tcPr marL="28575" marR="28575" marT="0" marB="0"/>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1600"/>
                        <a:buFont typeface="Arial"/>
                        <a:buNone/>
                      </a:pPr>
                      <a:r>
                        <a:rPr lang="ja-JP" sz="1600" u="none" strike="noStrike" cap="none"/>
                        <a:t>2020/11/1</a:t>
                      </a:r>
                      <a:endParaRPr sz="1600" u="none" strike="noStrike" cap="none"/>
                    </a:p>
                  </a:txBody>
                  <a:tcPr marL="28575" marR="28575" marT="0" marB="0" anchor="ctr"/>
                </a:tc>
                <a:tc>
                  <a:txBody>
                    <a:bodyPr/>
                    <a:lstStyle/>
                    <a:p>
                      <a:pPr marL="0" marR="0" lvl="0" indent="0" algn="l" rtl="0">
                        <a:lnSpc>
                          <a:spcPct val="100000"/>
                        </a:lnSpc>
                        <a:spcBef>
                          <a:spcPts val="0"/>
                        </a:spcBef>
                        <a:spcAft>
                          <a:spcPts val="0"/>
                        </a:spcAft>
                        <a:buClr>
                          <a:srgbClr val="000000"/>
                        </a:buClr>
                        <a:buSzPts val="1600"/>
                        <a:buFont typeface="Arial"/>
                        <a:buNone/>
                      </a:pPr>
                      <a:r>
                        <a:rPr lang="ja-JP" sz="1600" u="none" strike="noStrike" cap="none"/>
                        <a:t>現地活動（塩形さん）</a:t>
                      </a:r>
                      <a:endParaRPr sz="1400" u="none" strike="noStrike" cap="none"/>
                    </a:p>
                  </a:txBody>
                  <a:tcPr marL="28575" marR="28575" marT="0" marB="0" anchor="ctr"/>
                </a:tc>
                <a:tc>
                  <a:txBody>
                    <a:bodyPr/>
                    <a:lstStyle/>
                    <a:p>
                      <a:pPr marL="0" marR="0" lvl="0" indent="0" algn="l" rtl="0">
                        <a:lnSpc>
                          <a:spcPct val="100000"/>
                        </a:lnSpc>
                        <a:spcBef>
                          <a:spcPts val="0"/>
                        </a:spcBef>
                        <a:spcAft>
                          <a:spcPts val="0"/>
                        </a:spcAft>
                        <a:buClr>
                          <a:srgbClr val="000000"/>
                        </a:buClr>
                        <a:buSzPts val="1400"/>
                        <a:buFont typeface="Arial"/>
                        <a:buNone/>
                      </a:pPr>
                      <a:r>
                        <a:rPr lang="ja-JP" sz="1400" u="none" strike="noStrike" cap="none"/>
                        <a:t>・譲渡会の準備や設備補修を支援</a:t>
                      </a:r>
                      <a:br>
                        <a:rPr lang="ja-JP" sz="1400" u="none" strike="noStrike" cap="none"/>
                      </a:br>
                      <a:r>
                        <a:rPr lang="ja-JP" sz="1400" u="none" strike="noStrike" cap="none"/>
                        <a:t>・現地視察と意見交換</a:t>
                      </a:r>
                      <a:endParaRPr sz="1400" u="none" strike="noStrike" cap="none"/>
                    </a:p>
                  </a:txBody>
                  <a:tcPr marL="28575" marR="28575" marT="0" marB="0"/>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600"/>
                        <a:buFont typeface="Arial"/>
                        <a:buNone/>
                      </a:pPr>
                      <a:r>
                        <a:rPr lang="ja-JP" sz="1600" u="none" strike="noStrike" cap="none"/>
                        <a:t>2020/11/8</a:t>
                      </a:r>
                      <a:endParaRPr sz="1600" u="none" strike="noStrike" cap="none"/>
                    </a:p>
                  </a:txBody>
                  <a:tcPr marL="28575" marR="28575" marT="0" marB="0" anchor="ctr"/>
                </a:tc>
                <a:tc>
                  <a:txBody>
                    <a:bodyPr/>
                    <a:lstStyle/>
                    <a:p>
                      <a:pPr marL="0" marR="0" lvl="0" indent="0" algn="l" rtl="0">
                        <a:lnSpc>
                          <a:spcPct val="100000"/>
                        </a:lnSpc>
                        <a:spcBef>
                          <a:spcPts val="0"/>
                        </a:spcBef>
                        <a:spcAft>
                          <a:spcPts val="0"/>
                        </a:spcAft>
                        <a:buClr>
                          <a:srgbClr val="000000"/>
                        </a:buClr>
                        <a:buSzPts val="1600"/>
                        <a:buFont typeface="Arial"/>
                        <a:buNone/>
                      </a:pPr>
                      <a:r>
                        <a:rPr lang="ja-JP" sz="1600" u="none" strike="noStrike" cap="none"/>
                        <a:t>Webミーティング</a:t>
                      </a:r>
                      <a:r>
                        <a:rPr lang="ja-JP" sz="1200" u="none" strike="noStrike" cap="none"/>
                        <a:t>(第2回)</a:t>
                      </a:r>
                      <a:endParaRPr sz="1400" u="none" strike="noStrike" cap="none"/>
                    </a:p>
                  </a:txBody>
                  <a:tcPr marL="28575" marR="28575" marT="0" marB="0" anchor="ctr"/>
                </a:tc>
                <a:tc>
                  <a:txBody>
                    <a:bodyPr/>
                    <a:lstStyle/>
                    <a:p>
                      <a:pPr marL="0" marR="0" lvl="0" indent="0" algn="l" rtl="0">
                        <a:lnSpc>
                          <a:spcPct val="100000"/>
                        </a:lnSpc>
                        <a:spcBef>
                          <a:spcPts val="0"/>
                        </a:spcBef>
                        <a:spcAft>
                          <a:spcPts val="0"/>
                        </a:spcAft>
                        <a:buClr>
                          <a:srgbClr val="000000"/>
                        </a:buClr>
                        <a:buSzPts val="1400"/>
                        <a:buFont typeface="Arial"/>
                        <a:buNone/>
                      </a:pPr>
                      <a:r>
                        <a:rPr lang="ja-JP" sz="1400" u="none" strike="noStrike" cap="none"/>
                        <a:t>・塩形さんの現地活動報告</a:t>
                      </a:r>
                      <a:br>
                        <a:rPr lang="ja-JP" sz="1400" u="none" strike="noStrike" cap="none"/>
                      </a:br>
                      <a:r>
                        <a:rPr lang="ja-JP" sz="1400" u="none" strike="noStrike" cap="none"/>
                        <a:t>・圓尾さんが作成したWebカメラの比較資料の説明</a:t>
                      </a:r>
                      <a:endParaRPr sz="1400" u="none" strike="noStrike" cap="none"/>
                    </a:p>
                  </a:txBody>
                  <a:tcPr marL="28575" marR="28575" marT="0" marB="0"/>
                </a:tc>
                <a:extLst>
                  <a:ext uri="{0D108BD9-81ED-4DB2-BD59-A6C34878D82A}">
                    <a16:rowId xmlns:a16="http://schemas.microsoft.com/office/drawing/2014/main" val="10003"/>
                  </a:ext>
                </a:extLst>
              </a:tr>
              <a:tr h="370850">
                <a:tc>
                  <a:txBody>
                    <a:bodyPr/>
                    <a:lstStyle/>
                    <a:p>
                      <a:pPr marL="0" marR="0" lvl="0" indent="0" algn="ctr" rtl="0">
                        <a:lnSpc>
                          <a:spcPct val="100000"/>
                        </a:lnSpc>
                        <a:spcBef>
                          <a:spcPts val="0"/>
                        </a:spcBef>
                        <a:spcAft>
                          <a:spcPts val="0"/>
                        </a:spcAft>
                        <a:buClr>
                          <a:srgbClr val="000000"/>
                        </a:buClr>
                        <a:buSzPts val="1600"/>
                        <a:buFont typeface="Arial"/>
                        <a:buNone/>
                      </a:pPr>
                      <a:r>
                        <a:rPr lang="ja-JP" sz="1600" u="none" strike="noStrike" cap="none"/>
                        <a:t>2020/11/28</a:t>
                      </a:r>
                      <a:endParaRPr sz="1600" u="none" strike="noStrike" cap="none"/>
                    </a:p>
                  </a:txBody>
                  <a:tcPr marL="28575" marR="28575" marT="0" marB="0" anchor="ctr"/>
                </a:tc>
                <a:tc>
                  <a:txBody>
                    <a:bodyPr/>
                    <a:lstStyle/>
                    <a:p>
                      <a:pPr marL="0" marR="0" lvl="0" indent="0" algn="l" rtl="0">
                        <a:lnSpc>
                          <a:spcPct val="100000"/>
                        </a:lnSpc>
                        <a:spcBef>
                          <a:spcPts val="0"/>
                        </a:spcBef>
                        <a:spcAft>
                          <a:spcPts val="0"/>
                        </a:spcAft>
                        <a:buClr>
                          <a:srgbClr val="000000"/>
                        </a:buClr>
                        <a:buSzPts val="1600"/>
                        <a:buFont typeface="Arial"/>
                        <a:buNone/>
                      </a:pPr>
                      <a:r>
                        <a:rPr lang="ja-JP" sz="1600" u="none" strike="noStrike" cap="none"/>
                        <a:t>Webミーティング</a:t>
                      </a:r>
                      <a:r>
                        <a:rPr lang="ja-JP" sz="1200" u="none" strike="noStrike" cap="none"/>
                        <a:t>(第3回)</a:t>
                      </a:r>
                      <a:endParaRPr sz="1400" u="none" strike="noStrike" cap="none"/>
                    </a:p>
                  </a:txBody>
                  <a:tcPr marL="28575" marR="28575" marT="0" marB="0" anchor="ctr"/>
                </a:tc>
                <a:tc>
                  <a:txBody>
                    <a:bodyPr/>
                    <a:lstStyle/>
                    <a:p>
                      <a:pPr marL="0" marR="0" lvl="0" indent="0" algn="l" rtl="0">
                        <a:lnSpc>
                          <a:spcPct val="100000"/>
                        </a:lnSpc>
                        <a:spcBef>
                          <a:spcPts val="0"/>
                        </a:spcBef>
                        <a:spcAft>
                          <a:spcPts val="0"/>
                        </a:spcAft>
                        <a:buClr>
                          <a:srgbClr val="000000"/>
                        </a:buClr>
                        <a:buSzPts val="1400"/>
                        <a:buFont typeface="Arial"/>
                        <a:buNone/>
                      </a:pPr>
                      <a:r>
                        <a:rPr lang="ja-JP" sz="1400" u="none" strike="noStrike" cap="none"/>
                        <a:t>・Youtubeで寄付を募る仕組の報告</a:t>
                      </a:r>
                      <a:endParaRPr sz="1400" u="none" strike="noStrike" cap="none"/>
                    </a:p>
                  </a:txBody>
                  <a:tcPr marL="28575" marR="28575" marT="0" marB="0"/>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Clr>
                          <a:srgbClr val="000000"/>
                        </a:buClr>
                        <a:buSzPts val="1600"/>
                        <a:buFont typeface="Arial"/>
                        <a:buNone/>
                      </a:pPr>
                      <a:r>
                        <a:rPr lang="ja-JP" sz="1600" u="none" strike="noStrike" cap="none"/>
                        <a:t>2020/12/6,7</a:t>
                      </a:r>
                      <a:endParaRPr sz="1600" u="none" strike="noStrike" cap="none"/>
                    </a:p>
                  </a:txBody>
                  <a:tcPr marL="28575" marR="28575" marT="0" marB="0" anchor="ctr"/>
                </a:tc>
                <a:tc>
                  <a:txBody>
                    <a:bodyPr/>
                    <a:lstStyle/>
                    <a:p>
                      <a:pPr marL="0" marR="0" lvl="0" indent="0" algn="l" rtl="0">
                        <a:lnSpc>
                          <a:spcPct val="100000"/>
                        </a:lnSpc>
                        <a:spcBef>
                          <a:spcPts val="0"/>
                        </a:spcBef>
                        <a:spcAft>
                          <a:spcPts val="0"/>
                        </a:spcAft>
                        <a:buClr>
                          <a:srgbClr val="000000"/>
                        </a:buClr>
                        <a:buSzPts val="1600"/>
                        <a:buFont typeface="Arial"/>
                        <a:buNone/>
                      </a:pPr>
                      <a:r>
                        <a:rPr lang="ja-JP" sz="1600" u="none" strike="noStrike" cap="none"/>
                        <a:t>現地活動（圓尾さん）</a:t>
                      </a:r>
                      <a:endParaRPr sz="1400" u="none" strike="noStrike" cap="none"/>
                    </a:p>
                  </a:txBody>
                  <a:tcPr marL="28575" marR="28575" marT="0" marB="0" anchor="ctr"/>
                </a:tc>
                <a:tc>
                  <a:txBody>
                    <a:bodyPr/>
                    <a:lstStyle/>
                    <a:p>
                      <a:pPr marL="0" marR="0" lvl="0" indent="0" algn="l" rtl="0">
                        <a:lnSpc>
                          <a:spcPct val="100000"/>
                        </a:lnSpc>
                        <a:spcBef>
                          <a:spcPts val="0"/>
                        </a:spcBef>
                        <a:spcAft>
                          <a:spcPts val="0"/>
                        </a:spcAft>
                        <a:buClr>
                          <a:srgbClr val="000000"/>
                        </a:buClr>
                        <a:buSzPts val="1400"/>
                        <a:buFont typeface="Arial"/>
                        <a:buNone/>
                      </a:pPr>
                      <a:r>
                        <a:rPr lang="ja-JP" sz="1400" u="none" strike="noStrike" cap="none"/>
                        <a:t>・譲渡会のお手伝いと意見交換</a:t>
                      </a:r>
                      <a:br>
                        <a:rPr lang="ja-JP" sz="1400" u="none" strike="noStrike" cap="none"/>
                      </a:br>
                      <a:r>
                        <a:rPr lang="ja-JP" sz="1400" u="none" strike="noStrike" cap="none"/>
                        <a:t>・Webカメラのセッティングを試行</a:t>
                      </a:r>
                      <a:endParaRPr sz="1400" u="none" strike="noStrike" cap="none"/>
                    </a:p>
                  </a:txBody>
                  <a:tcPr marL="28575" marR="28575" marT="0" marB="0"/>
                </a:tc>
                <a:extLst>
                  <a:ext uri="{0D108BD9-81ED-4DB2-BD59-A6C34878D82A}">
                    <a16:rowId xmlns:a16="http://schemas.microsoft.com/office/drawing/2014/main" val="10005"/>
                  </a:ext>
                </a:extLst>
              </a:tr>
              <a:tr h="370850">
                <a:tc>
                  <a:txBody>
                    <a:bodyPr/>
                    <a:lstStyle/>
                    <a:p>
                      <a:pPr marL="0" marR="0" lvl="0" indent="0" algn="ctr" rtl="0">
                        <a:lnSpc>
                          <a:spcPct val="100000"/>
                        </a:lnSpc>
                        <a:spcBef>
                          <a:spcPts val="0"/>
                        </a:spcBef>
                        <a:spcAft>
                          <a:spcPts val="0"/>
                        </a:spcAft>
                        <a:buClr>
                          <a:srgbClr val="000000"/>
                        </a:buClr>
                        <a:buSzPts val="1600"/>
                        <a:buFont typeface="Arial"/>
                        <a:buNone/>
                      </a:pPr>
                      <a:r>
                        <a:rPr lang="ja-JP" sz="1600" u="none" strike="noStrike" cap="none"/>
                        <a:t>2020/12/18</a:t>
                      </a:r>
                      <a:endParaRPr sz="1600" u="none" strike="noStrike" cap="none"/>
                    </a:p>
                  </a:txBody>
                  <a:tcPr marL="28575" marR="28575" marT="0" marB="0" anchor="ctr"/>
                </a:tc>
                <a:tc>
                  <a:txBody>
                    <a:bodyPr/>
                    <a:lstStyle/>
                    <a:p>
                      <a:pPr marL="0" marR="0" lvl="0" indent="0" algn="l" rtl="0">
                        <a:lnSpc>
                          <a:spcPct val="100000"/>
                        </a:lnSpc>
                        <a:spcBef>
                          <a:spcPts val="0"/>
                        </a:spcBef>
                        <a:spcAft>
                          <a:spcPts val="0"/>
                        </a:spcAft>
                        <a:buClr>
                          <a:srgbClr val="000000"/>
                        </a:buClr>
                        <a:buSzPts val="1600"/>
                        <a:buFont typeface="Arial"/>
                        <a:buNone/>
                      </a:pPr>
                      <a:r>
                        <a:rPr lang="ja-JP" sz="1600" u="none" strike="noStrike" cap="none"/>
                        <a:t>カメラ設置場所検討会議</a:t>
                      </a:r>
                      <a:endParaRPr sz="1400" u="none" strike="noStrike" cap="none"/>
                    </a:p>
                  </a:txBody>
                  <a:tcPr marL="28575" marR="28575" marT="0" marB="0" anchor="ctr"/>
                </a:tc>
                <a:tc>
                  <a:txBody>
                    <a:bodyPr/>
                    <a:lstStyle/>
                    <a:p>
                      <a:pPr marL="0" marR="0" lvl="0" indent="0" algn="l" rtl="0">
                        <a:lnSpc>
                          <a:spcPct val="100000"/>
                        </a:lnSpc>
                        <a:spcBef>
                          <a:spcPts val="0"/>
                        </a:spcBef>
                        <a:spcAft>
                          <a:spcPts val="0"/>
                        </a:spcAft>
                        <a:buClr>
                          <a:srgbClr val="000000"/>
                        </a:buClr>
                        <a:buSzPts val="1400"/>
                        <a:buFont typeface="Arial"/>
                        <a:buNone/>
                      </a:pPr>
                      <a:r>
                        <a:rPr lang="ja-JP" sz="1400" u="none" strike="noStrike" cap="none"/>
                        <a:t>・パソコン内蔵カメラで中継点を検討</a:t>
                      </a:r>
                      <a:br>
                        <a:rPr lang="ja-JP" sz="1400" u="none" strike="noStrike" cap="none"/>
                      </a:br>
                      <a:r>
                        <a:rPr lang="ja-JP" sz="1400" u="none" strike="noStrike" cap="none"/>
                        <a:t>・YouTubeチャンネルの設定</a:t>
                      </a:r>
                      <a:br>
                        <a:rPr lang="ja-JP" sz="1400" u="none" strike="noStrike" cap="none"/>
                      </a:br>
                      <a:endParaRPr sz="1400" u="none" strike="noStrike" cap="none"/>
                    </a:p>
                  </a:txBody>
                  <a:tcPr marL="28575" marR="28575" marT="0" marB="0"/>
                </a:tc>
                <a:extLst>
                  <a:ext uri="{0D108BD9-81ED-4DB2-BD59-A6C34878D82A}">
                    <a16:rowId xmlns:a16="http://schemas.microsoft.com/office/drawing/2014/main" val="10006"/>
                  </a:ext>
                </a:extLst>
              </a:tr>
              <a:tr h="370850">
                <a:tc>
                  <a:txBody>
                    <a:bodyPr/>
                    <a:lstStyle/>
                    <a:p>
                      <a:pPr marL="0" marR="0" lvl="0" indent="0" algn="ctr" rtl="0">
                        <a:lnSpc>
                          <a:spcPct val="100000"/>
                        </a:lnSpc>
                        <a:spcBef>
                          <a:spcPts val="0"/>
                        </a:spcBef>
                        <a:spcAft>
                          <a:spcPts val="0"/>
                        </a:spcAft>
                        <a:buClr>
                          <a:srgbClr val="000000"/>
                        </a:buClr>
                        <a:buSzPts val="1600"/>
                        <a:buFont typeface="Arial"/>
                        <a:buNone/>
                      </a:pPr>
                      <a:r>
                        <a:rPr lang="ja-JP" sz="1600" u="none" strike="noStrike" cap="none"/>
                        <a:t>2021/12/31</a:t>
                      </a:r>
                      <a:endParaRPr sz="1600" u="none" strike="noStrike" cap="none"/>
                    </a:p>
                  </a:txBody>
                  <a:tcPr marL="28575" marR="28575" marT="0" marB="0" anchor="ctr"/>
                </a:tc>
                <a:tc>
                  <a:txBody>
                    <a:bodyPr/>
                    <a:lstStyle/>
                    <a:p>
                      <a:pPr marL="0" marR="0" lvl="0" indent="0" algn="l" rtl="0">
                        <a:lnSpc>
                          <a:spcPct val="100000"/>
                        </a:lnSpc>
                        <a:spcBef>
                          <a:spcPts val="0"/>
                        </a:spcBef>
                        <a:spcAft>
                          <a:spcPts val="0"/>
                        </a:spcAft>
                        <a:buClr>
                          <a:srgbClr val="000000"/>
                        </a:buClr>
                        <a:buSzPts val="1600"/>
                        <a:buFont typeface="Arial"/>
                        <a:buNone/>
                      </a:pPr>
                      <a:r>
                        <a:rPr lang="ja-JP" sz="1600" u="none" strike="noStrike" cap="none"/>
                        <a:t>カメラ設置テスト</a:t>
                      </a:r>
                      <a:r>
                        <a:rPr lang="ja-JP" sz="1200" u="none" strike="noStrike" cap="none"/>
                        <a:t>（1回目）</a:t>
                      </a:r>
                      <a:endParaRPr sz="1600" u="none" strike="noStrike" cap="none"/>
                    </a:p>
                  </a:txBody>
                  <a:tcPr marL="28575" marR="28575" marT="0" marB="0" anchor="ctr"/>
                </a:tc>
                <a:tc>
                  <a:txBody>
                    <a:bodyPr/>
                    <a:lstStyle/>
                    <a:p>
                      <a:pPr marL="0" marR="0" lvl="0" indent="0" algn="l" rtl="0">
                        <a:lnSpc>
                          <a:spcPct val="100000"/>
                        </a:lnSpc>
                        <a:spcBef>
                          <a:spcPts val="0"/>
                        </a:spcBef>
                        <a:spcAft>
                          <a:spcPts val="0"/>
                        </a:spcAft>
                        <a:buClr>
                          <a:srgbClr val="000000"/>
                        </a:buClr>
                        <a:buSzPts val="1400"/>
                        <a:buFont typeface="Arial"/>
                        <a:buNone/>
                      </a:pPr>
                      <a:r>
                        <a:rPr lang="ja-JP" sz="1400" u="none" strike="noStrike" cap="none"/>
                        <a:t>・カメラ設置テスト</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ja-JP" sz="1400" u="none" strike="noStrike" cap="none"/>
                        <a:t>　（1台では問題ないが、2台は難しい。）</a:t>
                      </a:r>
                      <a:br>
                        <a:rPr lang="ja-JP" sz="1400" u="none" strike="noStrike" cap="none"/>
                      </a:br>
                      <a:endParaRPr sz="1400" u="none" strike="noStrike" cap="none"/>
                    </a:p>
                  </a:txBody>
                  <a:tcPr marL="28575" marR="28575" marT="0" marB="0"/>
                </a:tc>
                <a:extLst>
                  <a:ext uri="{0D108BD9-81ED-4DB2-BD59-A6C34878D82A}">
                    <a16:rowId xmlns:a16="http://schemas.microsoft.com/office/drawing/2014/main" val="10007"/>
                  </a:ext>
                </a:extLst>
              </a:tr>
              <a:tr h="370850">
                <a:tc>
                  <a:txBody>
                    <a:bodyPr/>
                    <a:lstStyle/>
                    <a:p>
                      <a:pPr marL="0" marR="0" lvl="0" indent="0" algn="ctr" rtl="0">
                        <a:lnSpc>
                          <a:spcPct val="100000"/>
                        </a:lnSpc>
                        <a:spcBef>
                          <a:spcPts val="0"/>
                        </a:spcBef>
                        <a:spcAft>
                          <a:spcPts val="0"/>
                        </a:spcAft>
                        <a:buClr>
                          <a:srgbClr val="000000"/>
                        </a:buClr>
                        <a:buSzPts val="1600"/>
                        <a:buFont typeface="Arial"/>
                        <a:buNone/>
                      </a:pPr>
                      <a:r>
                        <a:rPr lang="ja-JP" sz="1600" u="none" strike="noStrike" cap="none"/>
                        <a:t>2021/1/29</a:t>
                      </a:r>
                      <a:endParaRPr sz="1600" u="none" strike="noStrike" cap="none"/>
                    </a:p>
                  </a:txBody>
                  <a:tcPr marL="28575" marR="28575" marT="0" marB="0" anchor="ctr"/>
                </a:tc>
                <a:tc>
                  <a:txBody>
                    <a:bodyPr/>
                    <a:lstStyle/>
                    <a:p>
                      <a:pPr marL="0" marR="0" lvl="0" indent="0" algn="l" rtl="0">
                        <a:lnSpc>
                          <a:spcPct val="100000"/>
                        </a:lnSpc>
                        <a:spcBef>
                          <a:spcPts val="0"/>
                        </a:spcBef>
                        <a:spcAft>
                          <a:spcPts val="0"/>
                        </a:spcAft>
                        <a:buClr>
                          <a:srgbClr val="000000"/>
                        </a:buClr>
                        <a:buSzPts val="1600"/>
                        <a:buFont typeface="Arial"/>
                        <a:buNone/>
                      </a:pPr>
                      <a:r>
                        <a:rPr lang="ja-JP" sz="1600" u="none" strike="noStrike" cap="none"/>
                        <a:t>Webミーティング</a:t>
                      </a:r>
                      <a:r>
                        <a:rPr lang="ja-JP" sz="1200" u="none" strike="noStrike" cap="none"/>
                        <a:t>(第4回)</a:t>
                      </a:r>
                      <a:endParaRPr sz="1600" u="none" strike="noStrike" cap="none"/>
                    </a:p>
                  </a:txBody>
                  <a:tcPr marL="28575" marR="28575" marT="0" marB="0" anchor="ctr"/>
                </a:tc>
                <a:tc>
                  <a:txBody>
                    <a:bodyPr/>
                    <a:lstStyle/>
                    <a:p>
                      <a:pPr marL="0" marR="0" lvl="0" indent="0" algn="l" rtl="0">
                        <a:lnSpc>
                          <a:spcPct val="100000"/>
                        </a:lnSpc>
                        <a:spcBef>
                          <a:spcPts val="0"/>
                        </a:spcBef>
                        <a:spcAft>
                          <a:spcPts val="0"/>
                        </a:spcAft>
                        <a:buClr>
                          <a:srgbClr val="000000"/>
                        </a:buClr>
                        <a:buSzPts val="1400"/>
                        <a:buFont typeface="Arial"/>
                        <a:buNone/>
                      </a:pPr>
                      <a:r>
                        <a:rPr lang="ja-JP" sz="1400" u="none" strike="noStrike" cap="none"/>
                        <a:t>・カメラテスト（12/31）の結果と回線速度強化の報告</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ja-JP" sz="1400" u="none" strike="noStrike" cap="none"/>
                        <a:t>・スタッフに配慮し、特定の時間限定で配信（プログラ</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ja-JP" sz="1400" u="none" strike="noStrike" cap="none"/>
                        <a:t>　ム作成準備）</a:t>
                      </a:r>
                      <a:br>
                        <a:rPr lang="ja-JP" sz="1400" u="none" strike="noStrike" cap="none"/>
                      </a:br>
                      <a:r>
                        <a:rPr lang="ja-JP" sz="1400" u="none" strike="noStrike" cap="none"/>
                        <a:t>・発表会の役割分担</a:t>
                      </a:r>
                      <a:endParaRPr sz="1400" u="none" strike="noStrike" cap="none"/>
                    </a:p>
                  </a:txBody>
                  <a:tcPr marL="28575" marR="28575" marT="0" marB="0"/>
                </a:tc>
                <a:extLst>
                  <a:ext uri="{0D108BD9-81ED-4DB2-BD59-A6C34878D82A}">
                    <a16:rowId xmlns:a16="http://schemas.microsoft.com/office/drawing/2014/main" val="10008"/>
                  </a:ext>
                </a:extLst>
              </a:tr>
              <a:tr h="370850">
                <a:tc>
                  <a:txBody>
                    <a:bodyPr/>
                    <a:lstStyle/>
                    <a:p>
                      <a:pPr marL="0" marR="0" lvl="0" indent="0" algn="ctr" rtl="0">
                        <a:lnSpc>
                          <a:spcPct val="100000"/>
                        </a:lnSpc>
                        <a:spcBef>
                          <a:spcPts val="0"/>
                        </a:spcBef>
                        <a:spcAft>
                          <a:spcPts val="0"/>
                        </a:spcAft>
                        <a:buClr>
                          <a:srgbClr val="000000"/>
                        </a:buClr>
                        <a:buSzPts val="1600"/>
                        <a:buFont typeface="Arial"/>
                        <a:buNone/>
                      </a:pPr>
                      <a:r>
                        <a:rPr lang="ja-JP" sz="1600" u="none" strike="noStrike" cap="none"/>
                        <a:t>2021/2/5</a:t>
                      </a:r>
                      <a:endParaRPr sz="1600" u="none" strike="noStrike" cap="none"/>
                    </a:p>
                  </a:txBody>
                  <a:tcPr marL="28575" marR="28575" marT="0" marB="0" anchor="ctr"/>
                </a:tc>
                <a:tc>
                  <a:txBody>
                    <a:bodyPr/>
                    <a:lstStyle/>
                    <a:p>
                      <a:pPr marL="0" marR="0" lvl="0" indent="0" algn="l" rtl="0">
                        <a:lnSpc>
                          <a:spcPct val="100000"/>
                        </a:lnSpc>
                        <a:spcBef>
                          <a:spcPts val="0"/>
                        </a:spcBef>
                        <a:spcAft>
                          <a:spcPts val="0"/>
                        </a:spcAft>
                        <a:buClr>
                          <a:srgbClr val="000000"/>
                        </a:buClr>
                        <a:buSzPts val="1600"/>
                        <a:buFont typeface="Arial"/>
                        <a:buNone/>
                      </a:pPr>
                      <a:r>
                        <a:rPr lang="ja-JP" sz="1600" u="none" strike="noStrike" cap="none"/>
                        <a:t>カメラ設置テスト</a:t>
                      </a:r>
                      <a:r>
                        <a:rPr lang="ja-JP" sz="1200" u="none" strike="noStrike" cap="none"/>
                        <a:t>（2回目）</a:t>
                      </a:r>
                      <a:endParaRPr sz="1600" u="none" strike="noStrike" cap="none"/>
                    </a:p>
                  </a:txBody>
                  <a:tcPr marL="28575" marR="28575" marT="0" marB="0" anchor="ctr"/>
                </a:tc>
                <a:tc>
                  <a:txBody>
                    <a:bodyPr/>
                    <a:lstStyle/>
                    <a:p>
                      <a:pPr marL="0" marR="0" lvl="0" indent="0" algn="l" rtl="0">
                        <a:lnSpc>
                          <a:spcPct val="100000"/>
                        </a:lnSpc>
                        <a:spcBef>
                          <a:spcPts val="0"/>
                        </a:spcBef>
                        <a:spcAft>
                          <a:spcPts val="0"/>
                        </a:spcAft>
                        <a:buClr>
                          <a:srgbClr val="000000"/>
                        </a:buClr>
                        <a:buSzPts val="1400"/>
                        <a:buFont typeface="Arial"/>
                        <a:buNone/>
                      </a:pPr>
                      <a:r>
                        <a:rPr lang="ja-JP" sz="1400" u="none" strike="noStrike" cap="none"/>
                        <a:t>・カメラ設置テスト（見映えのする位置を確認）</a:t>
                      </a:r>
                      <a:endParaRPr sz="1400" u="none" strike="noStrike" cap="none"/>
                    </a:p>
                  </a:txBody>
                  <a:tcPr marL="91450" marR="91450" marT="45725" marB="45725"/>
                </a:tc>
                <a:extLst>
                  <a:ext uri="{0D108BD9-81ED-4DB2-BD59-A6C34878D82A}">
                    <a16:rowId xmlns:a16="http://schemas.microsoft.com/office/drawing/2014/main" val="10009"/>
                  </a:ext>
                </a:extLst>
              </a:tr>
              <a:tr h="370850">
                <a:tc>
                  <a:txBody>
                    <a:bodyPr/>
                    <a:lstStyle/>
                    <a:p>
                      <a:pPr marL="0" marR="0" lvl="0" indent="0" algn="ctr" rtl="0">
                        <a:lnSpc>
                          <a:spcPct val="100000"/>
                        </a:lnSpc>
                        <a:spcBef>
                          <a:spcPts val="0"/>
                        </a:spcBef>
                        <a:spcAft>
                          <a:spcPts val="0"/>
                        </a:spcAft>
                        <a:buClr>
                          <a:srgbClr val="000000"/>
                        </a:buClr>
                        <a:buSzPts val="1600"/>
                        <a:buFont typeface="Arial"/>
                        <a:buNone/>
                      </a:pPr>
                      <a:r>
                        <a:rPr lang="ja-JP" sz="1600" u="none" strike="noStrike" cap="none"/>
                        <a:t>2021/2/6</a:t>
                      </a:r>
                      <a:endParaRPr sz="1600" u="none" strike="noStrike" cap="none"/>
                    </a:p>
                  </a:txBody>
                  <a:tcPr marL="28575" marR="28575" marT="0" marB="0" anchor="ctr"/>
                </a:tc>
                <a:tc>
                  <a:txBody>
                    <a:bodyPr/>
                    <a:lstStyle/>
                    <a:p>
                      <a:pPr marL="0" marR="0" lvl="0" indent="0" algn="l" rtl="0">
                        <a:lnSpc>
                          <a:spcPct val="100000"/>
                        </a:lnSpc>
                        <a:spcBef>
                          <a:spcPts val="0"/>
                        </a:spcBef>
                        <a:spcAft>
                          <a:spcPts val="0"/>
                        </a:spcAft>
                        <a:buClr>
                          <a:srgbClr val="000000"/>
                        </a:buClr>
                        <a:buSzPts val="1600"/>
                        <a:buFont typeface="Arial"/>
                        <a:buNone/>
                      </a:pPr>
                      <a:r>
                        <a:rPr lang="ja-JP" sz="1600" u="none" strike="noStrike" cap="none"/>
                        <a:t>最終確認</a:t>
                      </a:r>
                      <a:endParaRPr sz="1600" u="none" strike="noStrike" cap="none"/>
                    </a:p>
                  </a:txBody>
                  <a:tcPr marL="28575" marR="28575" marT="0" marB="0" anchor="ctr"/>
                </a:tc>
                <a:tc>
                  <a:txBody>
                    <a:bodyPr/>
                    <a:lstStyle/>
                    <a:p>
                      <a:pPr marL="0" marR="0" lvl="0" indent="0" algn="l" rtl="0">
                        <a:lnSpc>
                          <a:spcPct val="100000"/>
                        </a:lnSpc>
                        <a:spcBef>
                          <a:spcPts val="0"/>
                        </a:spcBef>
                        <a:spcAft>
                          <a:spcPts val="0"/>
                        </a:spcAft>
                        <a:buClr>
                          <a:srgbClr val="000000"/>
                        </a:buClr>
                        <a:buSzPts val="1400"/>
                        <a:buFont typeface="Arial"/>
                        <a:buNone/>
                      </a:pPr>
                      <a:r>
                        <a:rPr lang="ja-JP" sz="1400" u="none" strike="noStrike" cap="none"/>
                        <a:t>・カメラテスト（2/5）の結果の確認</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ja-JP" sz="1400" u="none" strike="noStrike" cap="none"/>
                        <a:t>・Youtubeライブ配信の手順についての確認</a:t>
                      </a:r>
                      <a:endParaRPr sz="1400" u="none" strike="noStrike" cap="none"/>
                    </a:p>
                  </a:txBody>
                  <a:tcPr marL="91450" marR="91450" marT="45725" marB="45725"/>
                </a:tc>
                <a:extLst>
                  <a:ext uri="{0D108BD9-81ED-4DB2-BD59-A6C34878D82A}">
                    <a16:rowId xmlns:a16="http://schemas.microsoft.com/office/drawing/2014/main" val="10010"/>
                  </a:ext>
                </a:extLst>
              </a:tr>
            </a:tbl>
          </a:graphicData>
        </a:graphic>
      </p:graphicFrame>
      <p:pic>
        <p:nvPicPr>
          <p:cNvPr id="116" name="Google Shape;116;p3"/>
          <p:cNvPicPr preferRelativeResize="0"/>
          <p:nvPr/>
        </p:nvPicPr>
        <p:blipFill rotWithShape="1">
          <a:blip r:embed="rId4">
            <a:alphaModFix/>
          </a:blip>
          <a:srcRect t="17222" b="17222"/>
          <a:stretch/>
        </p:blipFill>
        <p:spPr>
          <a:xfrm>
            <a:off x="7029414" y="793115"/>
            <a:ext cx="1896472" cy="170544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body" idx="1"/>
          </p:nvPr>
        </p:nvSpPr>
        <p:spPr>
          <a:xfrm>
            <a:off x="247650" y="885661"/>
            <a:ext cx="8434532" cy="529130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200"/>
              <a:buChar char="•"/>
            </a:pPr>
            <a:r>
              <a:rPr lang="ja-JP" sz="3200">
                <a:latin typeface="Meiryo"/>
                <a:ea typeface="Meiryo"/>
                <a:cs typeface="Meiryo"/>
                <a:sym typeface="Meiryo"/>
              </a:rPr>
              <a:t>青い鳥動物愛護会のシェルター内に保護されている、犬や猫の様子を、</a:t>
            </a:r>
            <a:r>
              <a:rPr lang="ja-JP" sz="3200">
                <a:solidFill>
                  <a:srgbClr val="FF0000"/>
                </a:solidFill>
                <a:latin typeface="Meiryo"/>
                <a:ea typeface="Meiryo"/>
                <a:cs typeface="Meiryo"/>
                <a:sym typeface="Meiryo"/>
              </a:rPr>
              <a:t>ネットワークカメラを通じて、リアルタイムで</a:t>
            </a:r>
            <a:r>
              <a:rPr lang="ja-JP" sz="3200">
                <a:latin typeface="Meiryo"/>
                <a:ea typeface="Meiryo"/>
                <a:cs typeface="Meiryo"/>
                <a:sym typeface="Meiryo"/>
              </a:rPr>
              <a:t>知ることができる。</a:t>
            </a:r>
            <a:endParaRPr sz="3200">
              <a:latin typeface="Meiryo"/>
              <a:ea typeface="Meiryo"/>
              <a:cs typeface="Meiryo"/>
              <a:sym typeface="Meiryo"/>
            </a:endParaRPr>
          </a:p>
          <a:p>
            <a:pPr marL="228600" lvl="0" indent="-228600" algn="l" rtl="0">
              <a:lnSpc>
                <a:spcPct val="90000"/>
              </a:lnSpc>
              <a:spcBef>
                <a:spcPts val="1000"/>
              </a:spcBef>
              <a:spcAft>
                <a:spcPts val="0"/>
              </a:spcAft>
              <a:buClr>
                <a:schemeClr val="dk1"/>
              </a:buClr>
              <a:buSzPts val="3200"/>
              <a:buChar char="•"/>
            </a:pPr>
            <a:r>
              <a:rPr lang="ja-JP" sz="3200">
                <a:latin typeface="Meiryo"/>
                <a:ea typeface="Meiryo"/>
                <a:cs typeface="Meiryo"/>
                <a:sym typeface="Meiryo"/>
              </a:rPr>
              <a:t>気になる猫、犬の様子が、遠くからわかる。</a:t>
            </a:r>
            <a:endParaRPr sz="3200">
              <a:latin typeface="Meiryo"/>
              <a:ea typeface="Meiryo"/>
              <a:cs typeface="Meiryo"/>
              <a:sym typeface="Meiryo"/>
            </a:endParaRPr>
          </a:p>
        </p:txBody>
      </p:sp>
      <p:pic>
        <p:nvPicPr>
          <p:cNvPr id="122" name="Google Shape;122;p4"/>
          <p:cNvPicPr preferRelativeResize="0"/>
          <p:nvPr/>
        </p:nvPicPr>
        <p:blipFill rotWithShape="1">
          <a:blip r:embed="rId3">
            <a:alphaModFix/>
          </a:blip>
          <a:srcRect/>
          <a:stretch/>
        </p:blipFill>
        <p:spPr>
          <a:xfrm>
            <a:off x="249381" y="3585609"/>
            <a:ext cx="4064000" cy="2711450"/>
          </a:xfrm>
          <a:prstGeom prst="rect">
            <a:avLst/>
          </a:prstGeom>
          <a:noFill/>
          <a:ln>
            <a:noFill/>
          </a:ln>
        </p:spPr>
      </p:pic>
      <p:pic>
        <p:nvPicPr>
          <p:cNvPr id="123" name="Google Shape;123;p4"/>
          <p:cNvPicPr preferRelativeResize="0"/>
          <p:nvPr/>
        </p:nvPicPr>
        <p:blipFill rotWithShape="1">
          <a:blip r:embed="rId4">
            <a:alphaModFix/>
          </a:blip>
          <a:srcRect/>
          <a:stretch/>
        </p:blipFill>
        <p:spPr>
          <a:xfrm>
            <a:off x="4669559" y="3601412"/>
            <a:ext cx="4226791" cy="2817861"/>
          </a:xfrm>
          <a:prstGeom prst="rect">
            <a:avLst/>
          </a:prstGeom>
          <a:noFill/>
          <a:ln>
            <a:noFill/>
          </a:ln>
        </p:spPr>
      </p:pic>
      <p:pic>
        <p:nvPicPr>
          <p:cNvPr id="124" name="Google Shape;124;p4"/>
          <p:cNvPicPr preferRelativeResize="0"/>
          <p:nvPr/>
        </p:nvPicPr>
        <p:blipFill rotWithShape="1">
          <a:blip r:embed="rId5">
            <a:alphaModFix/>
          </a:blip>
          <a:srcRect/>
          <a:stretch/>
        </p:blipFill>
        <p:spPr>
          <a:xfrm>
            <a:off x="6195309" y="135260"/>
            <a:ext cx="2857500" cy="409575"/>
          </a:xfrm>
          <a:prstGeom prst="rect">
            <a:avLst/>
          </a:prstGeom>
          <a:noFill/>
          <a:ln>
            <a:noFill/>
          </a:ln>
        </p:spPr>
      </p:pic>
      <p:sp>
        <p:nvSpPr>
          <p:cNvPr id="125" name="Google Shape;125;p4"/>
          <p:cNvSpPr/>
          <p:nvPr/>
        </p:nvSpPr>
        <p:spPr>
          <a:xfrm>
            <a:off x="0" y="-2"/>
            <a:ext cx="6018567" cy="700883"/>
          </a:xfrm>
          <a:prstGeom prst="rect">
            <a:avLst/>
          </a:prstGeom>
          <a:solidFill>
            <a:srgbClr val="4FBFC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chemeClr val="lt1"/>
                </a:solidFill>
                <a:latin typeface="Meiryo"/>
                <a:ea typeface="Meiryo"/>
                <a:cs typeface="Meiryo"/>
                <a:sym typeface="Meiryo"/>
              </a:rPr>
              <a:t>テレわんこ・テレにゃんことは</a:t>
            </a:r>
            <a:endParaRPr sz="2800" b="1" i="0" u="none" strike="noStrike" cap="none">
              <a:solidFill>
                <a:schemeClr val="lt1"/>
              </a:solidFill>
              <a:latin typeface="Meiryo"/>
              <a:ea typeface="Meiryo"/>
              <a:cs typeface="Meiryo"/>
              <a:sym typeface="Meiryo"/>
            </a:endParaRPr>
          </a:p>
        </p:txBody>
      </p:sp>
      <p:sp>
        <p:nvSpPr>
          <p:cNvPr id="126" name="Google Shape;126;p4"/>
          <p:cNvSpPr/>
          <p:nvPr/>
        </p:nvSpPr>
        <p:spPr>
          <a:xfrm>
            <a:off x="0" y="-49520"/>
            <a:ext cx="9144000" cy="750402"/>
          </a:xfrm>
          <a:prstGeom prst="rect">
            <a:avLst/>
          </a:prstGeom>
          <a:noFill/>
          <a:ln w="12700" cap="flat" cmpd="sng">
            <a:solidFill>
              <a:srgbClr val="4FBF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
          <p:cNvSpPr txBox="1">
            <a:spLocks noGrp="1"/>
          </p:cNvSpPr>
          <p:nvPr>
            <p:ph type="body" idx="1"/>
          </p:nvPr>
        </p:nvSpPr>
        <p:spPr>
          <a:xfrm>
            <a:off x="285172" y="1245276"/>
            <a:ext cx="3886200" cy="3382142"/>
          </a:xfrm>
          <a:prstGeom prst="rect">
            <a:avLst/>
          </a:prstGeom>
          <a:noFill/>
          <a:ln w="25400" cap="flat" cmpd="sng">
            <a:solidFill>
              <a:srgbClr val="FF5D5D"/>
            </a:solidFill>
            <a:prstDash val="solid"/>
            <a:round/>
            <a:headEnd type="none" w="sm" len="sm"/>
            <a:tailEnd type="none" w="sm" len="sm"/>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chemeClr val="dk1"/>
              </a:buClr>
              <a:buSzPts val="2000"/>
              <a:buChar char="•"/>
            </a:pPr>
            <a:r>
              <a:rPr lang="ja-JP" sz="2000">
                <a:latin typeface="Meiryo"/>
                <a:ea typeface="Meiryo"/>
                <a:cs typeface="Meiryo"/>
                <a:sym typeface="Meiryo"/>
              </a:rPr>
              <a:t>青い鳥の信頼性により、安心して見守れる。</a:t>
            </a:r>
            <a:endParaRPr sz="2000">
              <a:latin typeface="Meiryo"/>
              <a:ea typeface="Meiryo"/>
              <a:cs typeface="Meiryo"/>
              <a:sym typeface="Meiryo"/>
            </a:endParaRPr>
          </a:p>
          <a:p>
            <a:pPr marL="228600" lvl="0" indent="-228600" algn="l" rtl="0">
              <a:lnSpc>
                <a:spcPct val="90000"/>
              </a:lnSpc>
              <a:spcBef>
                <a:spcPts val="1000"/>
              </a:spcBef>
              <a:spcAft>
                <a:spcPts val="0"/>
              </a:spcAft>
              <a:buClr>
                <a:schemeClr val="dk1"/>
              </a:buClr>
              <a:buSzPts val="2000"/>
              <a:buChar char="•"/>
            </a:pPr>
            <a:r>
              <a:rPr lang="ja-JP" sz="2000">
                <a:latin typeface="Meiryo"/>
                <a:ea typeface="Meiryo"/>
                <a:cs typeface="Meiryo"/>
                <a:sym typeface="Meiryo"/>
              </a:rPr>
              <a:t>事情があって自宅で飼うことができない人でも、オンラインで里親に。</a:t>
            </a:r>
            <a:endParaRPr sz="2000">
              <a:latin typeface="Meiryo"/>
              <a:ea typeface="Meiryo"/>
              <a:cs typeface="Meiryo"/>
              <a:sym typeface="Meiryo"/>
            </a:endParaRPr>
          </a:p>
          <a:p>
            <a:pPr marL="228600" lvl="0" indent="-228600" algn="l" rtl="0">
              <a:lnSpc>
                <a:spcPct val="90000"/>
              </a:lnSpc>
              <a:spcBef>
                <a:spcPts val="1000"/>
              </a:spcBef>
              <a:spcAft>
                <a:spcPts val="0"/>
              </a:spcAft>
              <a:buClr>
                <a:schemeClr val="dk1"/>
              </a:buClr>
              <a:buSzPts val="2000"/>
              <a:buChar char="•"/>
            </a:pPr>
            <a:r>
              <a:rPr lang="ja-JP" sz="2000">
                <a:latin typeface="Meiryo"/>
                <a:ea typeface="Meiryo"/>
                <a:cs typeface="Meiryo"/>
                <a:sym typeface="Meiryo"/>
              </a:rPr>
              <a:t>実際に里親になる際のハードルが下がる。</a:t>
            </a:r>
            <a:endParaRPr sz="2000">
              <a:latin typeface="Meiryo"/>
              <a:ea typeface="Meiryo"/>
              <a:cs typeface="Meiryo"/>
              <a:sym typeface="Meiryo"/>
            </a:endParaRPr>
          </a:p>
          <a:p>
            <a:pPr marL="228600" lvl="0" indent="-228600" algn="l" rtl="0">
              <a:lnSpc>
                <a:spcPct val="90000"/>
              </a:lnSpc>
              <a:spcBef>
                <a:spcPts val="1000"/>
              </a:spcBef>
              <a:spcAft>
                <a:spcPts val="0"/>
              </a:spcAft>
              <a:buClr>
                <a:schemeClr val="dk1"/>
              </a:buClr>
              <a:buSzPts val="2000"/>
              <a:buChar char="•"/>
            </a:pPr>
            <a:r>
              <a:rPr lang="ja-JP" sz="2000">
                <a:latin typeface="Meiryo"/>
                <a:ea typeface="Meiryo"/>
                <a:cs typeface="Meiryo"/>
                <a:sym typeface="Meiryo"/>
              </a:rPr>
              <a:t>動物に癒され、青い鳥で保護されている犬や猫を応援したくなる。</a:t>
            </a:r>
            <a:endParaRPr sz="2000">
              <a:latin typeface="Meiryo"/>
              <a:ea typeface="Meiryo"/>
              <a:cs typeface="Meiryo"/>
              <a:sym typeface="Meiryo"/>
            </a:endParaRPr>
          </a:p>
        </p:txBody>
      </p:sp>
      <p:sp>
        <p:nvSpPr>
          <p:cNvPr id="132" name="Google Shape;132;p5"/>
          <p:cNvSpPr txBox="1">
            <a:spLocks noGrp="1"/>
          </p:cNvSpPr>
          <p:nvPr>
            <p:ph type="body" idx="2"/>
          </p:nvPr>
        </p:nvSpPr>
        <p:spPr>
          <a:xfrm>
            <a:off x="4972630" y="1245274"/>
            <a:ext cx="3886200" cy="3382142"/>
          </a:xfrm>
          <a:prstGeom prst="rect">
            <a:avLst/>
          </a:prstGeom>
          <a:noFill/>
          <a:ln w="25400" cap="flat" cmpd="sng">
            <a:solidFill>
              <a:srgbClr val="5D5DFF"/>
            </a:solidFill>
            <a:prstDash val="solid"/>
            <a:round/>
            <a:headEnd type="none" w="sm" len="sm"/>
            <a:tailEnd type="none" w="sm" len="sm"/>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000"/>
              <a:buChar char="•"/>
            </a:pPr>
            <a:r>
              <a:rPr lang="ja-JP" sz="2000">
                <a:latin typeface="Meiryo"/>
                <a:ea typeface="Meiryo"/>
                <a:cs typeface="Meiryo"/>
                <a:sym typeface="Meiryo"/>
              </a:rPr>
              <a:t>応援が見えやすくなることで、活動の励みに。</a:t>
            </a:r>
            <a:endParaRPr sz="2000">
              <a:latin typeface="Meiryo"/>
              <a:ea typeface="Meiryo"/>
              <a:cs typeface="Meiryo"/>
              <a:sym typeface="Meiryo"/>
            </a:endParaRPr>
          </a:p>
          <a:p>
            <a:pPr marL="228600" lvl="0" indent="-228600" algn="l" rtl="0">
              <a:lnSpc>
                <a:spcPct val="90000"/>
              </a:lnSpc>
              <a:spcBef>
                <a:spcPts val="1000"/>
              </a:spcBef>
              <a:spcAft>
                <a:spcPts val="0"/>
              </a:spcAft>
              <a:buClr>
                <a:schemeClr val="dk1"/>
              </a:buClr>
              <a:buSzPts val="2000"/>
              <a:buChar char="•"/>
            </a:pPr>
            <a:r>
              <a:rPr lang="ja-JP" sz="2000">
                <a:latin typeface="Meiryo"/>
                <a:ea typeface="Meiryo"/>
                <a:cs typeface="Meiryo"/>
                <a:sym typeface="Meiryo"/>
              </a:rPr>
              <a:t>青い鳥の活動の透明性を高め、信頼ある活動の証明および自律に。</a:t>
            </a:r>
            <a:endParaRPr sz="2000">
              <a:latin typeface="Meiryo"/>
              <a:ea typeface="Meiryo"/>
              <a:cs typeface="Meiryo"/>
              <a:sym typeface="Meiryo"/>
            </a:endParaRPr>
          </a:p>
          <a:p>
            <a:pPr marL="228600" lvl="0" indent="-228600" algn="l" rtl="0">
              <a:lnSpc>
                <a:spcPct val="90000"/>
              </a:lnSpc>
              <a:spcBef>
                <a:spcPts val="1000"/>
              </a:spcBef>
              <a:spcAft>
                <a:spcPts val="0"/>
              </a:spcAft>
              <a:buClr>
                <a:schemeClr val="dk1"/>
              </a:buClr>
              <a:buSzPts val="2000"/>
              <a:buChar char="•"/>
            </a:pPr>
            <a:r>
              <a:rPr lang="ja-JP" sz="2000">
                <a:latin typeface="Meiryo"/>
                <a:ea typeface="Meiryo"/>
                <a:cs typeface="Meiryo"/>
                <a:sym typeface="Meiryo"/>
              </a:rPr>
              <a:t>コロナ禍でもオンラインの里親、実際の里親候補が見つけやすくなり、接点も保てる。</a:t>
            </a:r>
            <a:endParaRPr sz="2000">
              <a:latin typeface="Meiryo"/>
              <a:ea typeface="Meiryo"/>
              <a:cs typeface="Meiryo"/>
              <a:sym typeface="Meiryo"/>
            </a:endParaRPr>
          </a:p>
        </p:txBody>
      </p:sp>
      <p:sp>
        <p:nvSpPr>
          <p:cNvPr id="133" name="Google Shape;133;p5"/>
          <p:cNvSpPr txBox="1"/>
          <p:nvPr/>
        </p:nvSpPr>
        <p:spPr>
          <a:xfrm>
            <a:off x="285169" y="5287815"/>
            <a:ext cx="8573661" cy="1468582"/>
          </a:xfrm>
          <a:prstGeom prst="rect">
            <a:avLst/>
          </a:prstGeom>
          <a:noFill/>
          <a:ln w="25400" cap="flat" cmpd="sng">
            <a:solidFill>
              <a:srgbClr val="5DFF5D"/>
            </a:solidFill>
            <a:prstDash val="solid"/>
            <a:round/>
            <a:headEnd type="none" w="sm" len="sm"/>
            <a:tailEnd type="none" w="sm" len="sm"/>
          </a:ln>
        </p:spPr>
        <p:txBody>
          <a:bodyPr spcFirstLastPara="1" wrap="square" lIns="91425" tIns="45700" rIns="91425" bIns="45700" anchor="ctr" anchorCtr="0">
            <a:normAutofit/>
          </a:bodyPr>
          <a:lstStyle/>
          <a:p>
            <a:pPr marL="228600" marR="0" lvl="0" indent="-228600" algn="l" rtl="0">
              <a:lnSpc>
                <a:spcPct val="90000"/>
              </a:lnSpc>
              <a:spcBef>
                <a:spcPts val="0"/>
              </a:spcBef>
              <a:spcAft>
                <a:spcPts val="0"/>
              </a:spcAft>
              <a:buClr>
                <a:schemeClr val="dk1"/>
              </a:buClr>
              <a:buSzPts val="2000"/>
              <a:buFont typeface="Arial"/>
              <a:buChar char="•"/>
            </a:pPr>
            <a:r>
              <a:rPr lang="ja-JP" sz="2000" b="0" i="0" u="none" strike="noStrike" cap="none">
                <a:solidFill>
                  <a:schemeClr val="dk1"/>
                </a:solidFill>
                <a:latin typeface="Meiryo"/>
                <a:ea typeface="Meiryo"/>
                <a:cs typeface="Meiryo"/>
                <a:sym typeface="Meiryo"/>
              </a:rPr>
              <a:t>防府市の殺処分ゼロの継続により、保健所職員の心理的負担軽減。</a:t>
            </a:r>
            <a:endParaRPr sz="2000" b="0" i="0" u="none" strike="noStrike" cap="none">
              <a:solidFill>
                <a:schemeClr val="dk1"/>
              </a:solidFill>
              <a:latin typeface="Meiryo"/>
              <a:ea typeface="Meiryo"/>
              <a:cs typeface="Meiryo"/>
              <a:sym typeface="Meiryo"/>
            </a:endParaRPr>
          </a:p>
          <a:p>
            <a:pPr marL="228600" marR="0" lvl="0" indent="-228600" algn="l" rtl="0">
              <a:lnSpc>
                <a:spcPct val="90000"/>
              </a:lnSpc>
              <a:spcBef>
                <a:spcPts val="1000"/>
              </a:spcBef>
              <a:spcAft>
                <a:spcPts val="0"/>
              </a:spcAft>
              <a:buClr>
                <a:schemeClr val="dk1"/>
              </a:buClr>
              <a:buSzPts val="2000"/>
              <a:buFont typeface="Arial"/>
              <a:buChar char="•"/>
            </a:pPr>
            <a:r>
              <a:rPr lang="ja-JP" sz="2000" b="0" i="0" u="none" strike="noStrike" cap="none">
                <a:solidFill>
                  <a:schemeClr val="dk1"/>
                </a:solidFill>
                <a:latin typeface="Meiryo"/>
                <a:ea typeface="Meiryo"/>
                <a:cs typeface="Meiryo"/>
                <a:sym typeface="Meiryo"/>
              </a:rPr>
              <a:t>野良犬・野良猫に由来する衛生問題の軽減。</a:t>
            </a:r>
            <a:endParaRPr sz="2000" b="0" i="0" u="none" strike="noStrike" cap="none">
              <a:solidFill>
                <a:schemeClr val="dk1"/>
              </a:solidFill>
              <a:latin typeface="Meiryo"/>
              <a:ea typeface="Meiryo"/>
              <a:cs typeface="Meiryo"/>
              <a:sym typeface="Meiryo"/>
            </a:endParaRPr>
          </a:p>
          <a:p>
            <a:pPr marL="228600" marR="0" lvl="0" indent="-228600" algn="l" rtl="0">
              <a:lnSpc>
                <a:spcPct val="90000"/>
              </a:lnSpc>
              <a:spcBef>
                <a:spcPts val="1000"/>
              </a:spcBef>
              <a:spcAft>
                <a:spcPts val="0"/>
              </a:spcAft>
              <a:buClr>
                <a:schemeClr val="dk1"/>
              </a:buClr>
              <a:buSzPts val="2000"/>
              <a:buFont typeface="Arial"/>
              <a:buChar char="•"/>
            </a:pPr>
            <a:r>
              <a:rPr lang="ja-JP" sz="2000" b="0" i="0" u="none" strike="noStrike" cap="none">
                <a:solidFill>
                  <a:schemeClr val="dk1"/>
                </a:solidFill>
                <a:latin typeface="Meiryo"/>
                <a:ea typeface="Meiryo"/>
                <a:cs typeface="Meiryo"/>
                <a:sym typeface="Meiryo"/>
              </a:rPr>
              <a:t>「新しい生活様式」に即した動物愛護モデルのヒントに。</a:t>
            </a:r>
            <a:endParaRPr sz="2800" b="0" i="0" u="none" strike="noStrike" cap="none">
              <a:solidFill>
                <a:schemeClr val="dk1"/>
              </a:solidFill>
              <a:latin typeface="Meiryo"/>
              <a:ea typeface="Meiryo"/>
              <a:cs typeface="Meiryo"/>
              <a:sym typeface="Meiryo"/>
            </a:endParaRPr>
          </a:p>
        </p:txBody>
      </p:sp>
      <p:pic>
        <p:nvPicPr>
          <p:cNvPr id="134" name="Google Shape;134;p5"/>
          <p:cNvPicPr preferRelativeResize="0"/>
          <p:nvPr/>
        </p:nvPicPr>
        <p:blipFill rotWithShape="1">
          <a:blip r:embed="rId3">
            <a:alphaModFix/>
          </a:blip>
          <a:srcRect/>
          <a:stretch/>
        </p:blipFill>
        <p:spPr>
          <a:xfrm>
            <a:off x="6195309" y="135260"/>
            <a:ext cx="2857500" cy="409575"/>
          </a:xfrm>
          <a:prstGeom prst="rect">
            <a:avLst/>
          </a:prstGeom>
          <a:noFill/>
          <a:ln>
            <a:noFill/>
          </a:ln>
        </p:spPr>
      </p:pic>
      <p:sp>
        <p:nvSpPr>
          <p:cNvPr id="135" name="Google Shape;135;p5"/>
          <p:cNvSpPr/>
          <p:nvPr/>
        </p:nvSpPr>
        <p:spPr>
          <a:xfrm>
            <a:off x="0" y="-2"/>
            <a:ext cx="6018567" cy="700883"/>
          </a:xfrm>
          <a:prstGeom prst="rect">
            <a:avLst/>
          </a:prstGeom>
          <a:solidFill>
            <a:srgbClr val="4FBFC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ja-JP" sz="2400" b="1" i="0" u="none" strike="noStrike" cap="none">
                <a:solidFill>
                  <a:schemeClr val="lt1"/>
                </a:solidFill>
                <a:latin typeface="Meiryo"/>
                <a:ea typeface="Meiryo"/>
                <a:cs typeface="Meiryo"/>
                <a:sym typeface="Meiryo"/>
              </a:rPr>
              <a:t>テレわんこ・テレにゃんこのある世界</a:t>
            </a:r>
            <a:endParaRPr sz="2400" b="1" i="0" u="none" strike="noStrike" cap="none">
              <a:solidFill>
                <a:schemeClr val="lt1"/>
              </a:solidFill>
              <a:latin typeface="Meiryo"/>
              <a:ea typeface="Meiryo"/>
              <a:cs typeface="Meiryo"/>
              <a:sym typeface="Meiryo"/>
            </a:endParaRPr>
          </a:p>
        </p:txBody>
      </p:sp>
      <p:sp>
        <p:nvSpPr>
          <p:cNvPr id="136" name="Google Shape;136;p5"/>
          <p:cNvSpPr/>
          <p:nvPr/>
        </p:nvSpPr>
        <p:spPr>
          <a:xfrm>
            <a:off x="0" y="-49520"/>
            <a:ext cx="9144000" cy="750402"/>
          </a:xfrm>
          <a:prstGeom prst="rect">
            <a:avLst/>
          </a:prstGeom>
          <a:noFill/>
          <a:ln w="12700" cap="flat" cmpd="sng">
            <a:solidFill>
              <a:srgbClr val="4FBF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p5"/>
          <p:cNvSpPr/>
          <p:nvPr/>
        </p:nvSpPr>
        <p:spPr>
          <a:xfrm>
            <a:off x="285169" y="801932"/>
            <a:ext cx="1829957" cy="443343"/>
          </a:xfrm>
          <a:prstGeom prst="rect">
            <a:avLst/>
          </a:prstGeom>
          <a:solidFill>
            <a:srgbClr val="FF5D5D"/>
          </a:solidFill>
          <a:ln w="19050" cap="flat" cmpd="sng">
            <a:solidFill>
              <a:srgbClr val="FF5D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chemeClr val="lt1"/>
                </a:solidFill>
                <a:latin typeface="Meiryo"/>
                <a:ea typeface="Meiryo"/>
                <a:cs typeface="Meiryo"/>
                <a:sym typeface="Meiryo"/>
              </a:rPr>
              <a:t>利用者よし。</a:t>
            </a:r>
            <a:endParaRPr sz="1400" b="0" i="0" u="none" strike="noStrike" cap="none">
              <a:solidFill>
                <a:srgbClr val="000000"/>
              </a:solidFill>
              <a:latin typeface="Arial"/>
              <a:ea typeface="Arial"/>
              <a:cs typeface="Arial"/>
              <a:sym typeface="Arial"/>
            </a:endParaRPr>
          </a:p>
        </p:txBody>
      </p:sp>
      <p:sp>
        <p:nvSpPr>
          <p:cNvPr id="138" name="Google Shape;138;p5"/>
          <p:cNvSpPr/>
          <p:nvPr/>
        </p:nvSpPr>
        <p:spPr>
          <a:xfrm>
            <a:off x="4972630" y="791063"/>
            <a:ext cx="1829957" cy="443343"/>
          </a:xfrm>
          <a:prstGeom prst="rect">
            <a:avLst/>
          </a:prstGeom>
          <a:solidFill>
            <a:srgbClr val="5D5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chemeClr val="lt1"/>
                </a:solidFill>
                <a:latin typeface="Meiryo"/>
                <a:ea typeface="Meiryo"/>
                <a:cs typeface="Meiryo"/>
                <a:sym typeface="Meiryo"/>
              </a:rPr>
              <a:t>青い鳥よし。</a:t>
            </a:r>
            <a:endParaRPr sz="1400" b="0" i="0" u="none" strike="noStrike" cap="none">
              <a:solidFill>
                <a:srgbClr val="000000"/>
              </a:solidFill>
              <a:latin typeface="Arial"/>
              <a:ea typeface="Arial"/>
              <a:cs typeface="Arial"/>
              <a:sym typeface="Arial"/>
            </a:endParaRPr>
          </a:p>
        </p:txBody>
      </p:sp>
      <p:sp>
        <p:nvSpPr>
          <p:cNvPr id="139" name="Google Shape;139;p5"/>
          <p:cNvSpPr/>
          <p:nvPr/>
        </p:nvSpPr>
        <p:spPr>
          <a:xfrm>
            <a:off x="285169" y="4836869"/>
            <a:ext cx="1829957" cy="443343"/>
          </a:xfrm>
          <a:prstGeom prst="rect">
            <a:avLst/>
          </a:prstGeom>
          <a:solidFill>
            <a:srgbClr val="5DFF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chemeClr val="lt1"/>
                </a:solidFill>
                <a:latin typeface="Meiryo"/>
                <a:ea typeface="Meiryo"/>
                <a:cs typeface="Meiryo"/>
                <a:sym typeface="Meiryo"/>
              </a:rPr>
              <a:t>世間よし。</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p:nvPr/>
        </p:nvSpPr>
        <p:spPr>
          <a:xfrm>
            <a:off x="3992895" y="3665048"/>
            <a:ext cx="184731" cy="8327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6"/>
              <a:buFont typeface="Arial"/>
              <a:buNone/>
            </a:pPr>
            <a:endParaRPr sz="2406" b="1" i="0" u="none" strike="noStrike" cap="none">
              <a:solidFill>
                <a:srgbClr val="37AB9D"/>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2406"/>
              <a:buFont typeface="Arial"/>
              <a:buNone/>
            </a:pPr>
            <a:endParaRPr sz="2406" b="1" i="0" u="none" strike="noStrike" cap="none">
              <a:solidFill>
                <a:srgbClr val="37AB9D"/>
              </a:solidFill>
              <a:latin typeface="Meiryo"/>
              <a:ea typeface="Meiryo"/>
              <a:cs typeface="Meiryo"/>
              <a:sym typeface="Meiryo"/>
            </a:endParaRPr>
          </a:p>
        </p:txBody>
      </p:sp>
      <p:sp>
        <p:nvSpPr>
          <p:cNvPr id="145" name="Google Shape;145;p6"/>
          <p:cNvSpPr txBox="1"/>
          <p:nvPr/>
        </p:nvSpPr>
        <p:spPr>
          <a:xfrm>
            <a:off x="1564685" y="878253"/>
            <a:ext cx="6014630" cy="46252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6"/>
              <a:buFont typeface="Arial"/>
              <a:buNone/>
            </a:pPr>
            <a:r>
              <a:rPr lang="ja-JP" sz="2406" b="1" i="0" u="none" strike="noStrike" cap="none">
                <a:solidFill>
                  <a:srgbClr val="FF0000"/>
                </a:solidFill>
                <a:latin typeface="Meiryo"/>
                <a:ea typeface="Meiryo"/>
                <a:cs typeface="Meiryo"/>
                <a:sym typeface="Meiryo"/>
              </a:rPr>
              <a:t>現地を訪問して3つの課題をピックアップ</a:t>
            </a:r>
            <a:endParaRPr sz="1400" b="0" i="0" u="none" strike="noStrike" cap="none">
              <a:solidFill>
                <a:srgbClr val="000000"/>
              </a:solidFill>
              <a:latin typeface="Arial"/>
              <a:ea typeface="Arial"/>
              <a:cs typeface="Arial"/>
              <a:sym typeface="Arial"/>
            </a:endParaRPr>
          </a:p>
        </p:txBody>
      </p:sp>
      <p:sp>
        <p:nvSpPr>
          <p:cNvPr id="146" name="Google Shape;146;p6"/>
          <p:cNvSpPr txBox="1"/>
          <p:nvPr/>
        </p:nvSpPr>
        <p:spPr>
          <a:xfrm>
            <a:off x="1351669" y="4669171"/>
            <a:ext cx="6440661" cy="647613"/>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4"/>
              <a:buFont typeface="Arial"/>
              <a:buNone/>
            </a:pPr>
            <a:r>
              <a:rPr lang="ja-JP" sz="1804" b="1" i="0" u="none" strike="noStrike" cap="none">
                <a:solidFill>
                  <a:srgbClr val="3A3838"/>
                </a:solidFill>
                <a:latin typeface="Meiryo"/>
                <a:ea typeface="Meiryo"/>
                <a:cs typeface="Meiryo"/>
                <a:sym typeface="Meiryo"/>
              </a:rPr>
              <a:t>高性能なカメラや複雑な配信機器を準備しても、</a:t>
            </a:r>
            <a:endParaRPr sz="1804" b="1" i="0" u="none" strike="noStrike" cap="none">
              <a:solidFill>
                <a:srgbClr val="3A3838"/>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804"/>
              <a:buFont typeface="Arial"/>
              <a:buNone/>
            </a:pPr>
            <a:r>
              <a:rPr lang="ja-JP" sz="1804" b="1" i="0" u="none" strike="noStrike" cap="none">
                <a:solidFill>
                  <a:srgbClr val="FF0000"/>
                </a:solidFill>
                <a:latin typeface="Meiryo"/>
                <a:ea typeface="Meiryo"/>
                <a:cs typeface="Meiryo"/>
                <a:sym typeface="Meiryo"/>
              </a:rPr>
              <a:t>金銭的・技術的な面から継続的にサービス行うことが難しい</a:t>
            </a:r>
            <a:endParaRPr sz="1804" b="1" i="0" u="none" strike="noStrike" cap="none">
              <a:solidFill>
                <a:srgbClr val="FF0000"/>
              </a:solidFill>
              <a:latin typeface="Meiryo"/>
              <a:ea typeface="Meiryo"/>
              <a:cs typeface="Meiryo"/>
              <a:sym typeface="Meiryo"/>
            </a:endParaRPr>
          </a:p>
        </p:txBody>
      </p:sp>
      <p:sp>
        <p:nvSpPr>
          <p:cNvPr id="147" name="Google Shape;147;p6"/>
          <p:cNvSpPr/>
          <p:nvPr/>
        </p:nvSpPr>
        <p:spPr>
          <a:xfrm>
            <a:off x="3992895" y="4082168"/>
            <a:ext cx="1169732" cy="567730"/>
          </a:xfrm>
          <a:prstGeom prst="downArrow">
            <a:avLst>
              <a:gd name="adj1" fmla="val 57708"/>
              <a:gd name="adj2" fmla="val 36759"/>
            </a:avLst>
          </a:prstGeom>
          <a:solidFill>
            <a:srgbClr val="FF5D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3"/>
              <a:buFont typeface="Arial"/>
              <a:buNone/>
            </a:pPr>
            <a:endParaRPr sz="1203" b="0" i="0" u="none" strike="noStrike" cap="none">
              <a:solidFill>
                <a:schemeClr val="lt1"/>
              </a:solidFill>
              <a:latin typeface="Meiryo"/>
              <a:ea typeface="Meiryo"/>
              <a:cs typeface="Meiryo"/>
              <a:sym typeface="Meiryo"/>
            </a:endParaRPr>
          </a:p>
        </p:txBody>
      </p:sp>
      <p:grpSp>
        <p:nvGrpSpPr>
          <p:cNvPr id="148" name="Google Shape;148;p6"/>
          <p:cNvGrpSpPr/>
          <p:nvPr/>
        </p:nvGrpSpPr>
        <p:grpSpPr>
          <a:xfrm>
            <a:off x="1256918" y="5412303"/>
            <a:ext cx="6630164" cy="1298256"/>
            <a:chOff x="170481" y="7665876"/>
            <a:chExt cx="9922225" cy="1942875"/>
          </a:xfrm>
        </p:grpSpPr>
        <p:sp>
          <p:nvSpPr>
            <p:cNvPr id="149" name="Google Shape;149;p6"/>
            <p:cNvSpPr txBox="1"/>
            <p:nvPr/>
          </p:nvSpPr>
          <p:spPr>
            <a:xfrm>
              <a:off x="170481" y="8178025"/>
              <a:ext cx="9922225" cy="1430726"/>
            </a:xfrm>
            <a:prstGeom prst="rect">
              <a:avLst/>
            </a:prstGeom>
            <a:solidFill>
              <a:schemeClr val="lt1"/>
            </a:solidFill>
            <a:ln w="28575" cap="flat" cmpd="sng">
              <a:solidFill>
                <a:srgbClr val="FF5D5D"/>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70"/>
                <a:buFont typeface="Arial"/>
                <a:buNone/>
              </a:pPr>
              <a:r>
                <a:rPr lang="ja-JP" sz="1870" b="1" i="0" u="none" strike="noStrike" cap="none">
                  <a:solidFill>
                    <a:srgbClr val="3A3838"/>
                  </a:solidFill>
                  <a:latin typeface="Meiryo"/>
                  <a:ea typeface="Meiryo"/>
                  <a:cs typeface="Meiryo"/>
                  <a:sym typeface="Meiryo"/>
                </a:rPr>
                <a:t>この課題をクリアしつつ、</a:t>
              </a:r>
              <a:endParaRPr sz="1870" b="1" i="0" u="none" strike="noStrike" cap="none">
                <a:solidFill>
                  <a:srgbClr val="3A3838"/>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870"/>
                <a:buFont typeface="Arial"/>
                <a:buNone/>
              </a:pPr>
              <a:r>
                <a:rPr lang="ja-JP" sz="1870" b="1" i="0" u="none" strike="noStrike" cap="none">
                  <a:solidFill>
                    <a:srgbClr val="FF0000"/>
                  </a:solidFill>
                  <a:latin typeface="Meiryo"/>
                  <a:ea typeface="Meiryo"/>
                  <a:cs typeface="Meiryo"/>
                  <a:sym typeface="Meiryo"/>
                </a:rPr>
                <a:t>「テレわんこ・テレにゃんこ」</a:t>
              </a:r>
              <a:endParaRPr sz="1870" b="1" i="0" u="none" strike="noStrike" cap="none">
                <a:solidFill>
                  <a:srgbClr val="FF000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870"/>
                <a:buFont typeface="Arial"/>
                <a:buNone/>
              </a:pPr>
              <a:r>
                <a:rPr lang="ja-JP" sz="1870" b="1" i="0" u="none" strike="noStrike" cap="none">
                  <a:solidFill>
                    <a:srgbClr val="3A3838"/>
                  </a:solidFill>
                  <a:latin typeface="Meiryo"/>
                  <a:ea typeface="Meiryo"/>
                  <a:cs typeface="Meiryo"/>
                  <a:sym typeface="Meiryo"/>
                </a:rPr>
                <a:t>を実現する方法を考えなければいけない</a:t>
              </a:r>
              <a:endParaRPr sz="1400" b="0" i="0" u="none" strike="noStrike" cap="none">
                <a:solidFill>
                  <a:srgbClr val="000000"/>
                </a:solidFill>
                <a:latin typeface="Arial"/>
                <a:ea typeface="Arial"/>
                <a:cs typeface="Arial"/>
                <a:sym typeface="Arial"/>
              </a:endParaRPr>
            </a:p>
          </p:txBody>
        </p:sp>
        <p:sp>
          <p:nvSpPr>
            <p:cNvPr id="150" name="Google Shape;150;p6"/>
            <p:cNvSpPr/>
            <p:nvPr/>
          </p:nvSpPr>
          <p:spPr>
            <a:xfrm>
              <a:off x="170481" y="7665876"/>
              <a:ext cx="1850524" cy="522712"/>
            </a:xfrm>
            <a:prstGeom prst="rect">
              <a:avLst/>
            </a:prstGeom>
            <a:solidFill>
              <a:srgbClr val="FF5D5D"/>
            </a:solidFill>
            <a:ln w="19050" cap="flat" cmpd="sng">
              <a:solidFill>
                <a:srgbClr val="FF5D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4"/>
                <a:buFont typeface="Arial"/>
                <a:buNone/>
              </a:pPr>
              <a:r>
                <a:rPr lang="ja-JP" sz="1604" b="1" i="0" u="none" strike="noStrike" cap="none">
                  <a:solidFill>
                    <a:schemeClr val="lt1"/>
                  </a:solidFill>
                  <a:latin typeface="Meiryo"/>
                  <a:ea typeface="Meiryo"/>
                  <a:cs typeface="Meiryo"/>
                  <a:sym typeface="Meiryo"/>
                </a:rPr>
                <a:t>ミッション</a:t>
              </a:r>
              <a:endParaRPr sz="1400" b="0" i="0" u="none" strike="noStrike" cap="none">
                <a:solidFill>
                  <a:srgbClr val="000000"/>
                </a:solidFill>
                <a:latin typeface="Arial"/>
                <a:ea typeface="Arial"/>
                <a:cs typeface="Arial"/>
                <a:sym typeface="Arial"/>
              </a:endParaRPr>
            </a:p>
          </p:txBody>
        </p:sp>
      </p:grpSp>
      <p:pic>
        <p:nvPicPr>
          <p:cNvPr id="151" name="Google Shape;151;p6"/>
          <p:cNvPicPr preferRelativeResize="0"/>
          <p:nvPr/>
        </p:nvPicPr>
        <p:blipFill rotWithShape="1">
          <a:blip r:embed="rId3">
            <a:alphaModFix/>
          </a:blip>
          <a:srcRect/>
          <a:stretch/>
        </p:blipFill>
        <p:spPr>
          <a:xfrm>
            <a:off x="6195309" y="135260"/>
            <a:ext cx="2857500" cy="409575"/>
          </a:xfrm>
          <a:prstGeom prst="rect">
            <a:avLst/>
          </a:prstGeom>
          <a:noFill/>
          <a:ln>
            <a:noFill/>
          </a:ln>
        </p:spPr>
      </p:pic>
      <p:sp>
        <p:nvSpPr>
          <p:cNvPr id="152" name="Google Shape;152;p6"/>
          <p:cNvSpPr/>
          <p:nvPr/>
        </p:nvSpPr>
        <p:spPr>
          <a:xfrm>
            <a:off x="0" y="-2"/>
            <a:ext cx="6018567" cy="700883"/>
          </a:xfrm>
          <a:prstGeom prst="rect">
            <a:avLst/>
          </a:prstGeom>
          <a:solidFill>
            <a:srgbClr val="4FBFC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ja-JP" sz="2200" b="1" i="0" u="none" strike="noStrike" cap="none">
                <a:solidFill>
                  <a:schemeClr val="lt1"/>
                </a:solidFill>
                <a:latin typeface="Meiryo"/>
                <a:ea typeface="Meiryo"/>
                <a:cs typeface="Meiryo"/>
                <a:sym typeface="Meiryo"/>
              </a:rPr>
              <a:t>テレわんこ・テレにゃんこ実現に向けた課題</a:t>
            </a:r>
            <a:endParaRPr sz="2200" b="1" i="0" u="none" strike="noStrike" cap="none">
              <a:solidFill>
                <a:schemeClr val="lt1"/>
              </a:solidFill>
              <a:latin typeface="Meiryo"/>
              <a:ea typeface="Meiryo"/>
              <a:cs typeface="Meiryo"/>
              <a:sym typeface="Meiryo"/>
            </a:endParaRPr>
          </a:p>
        </p:txBody>
      </p:sp>
      <p:sp>
        <p:nvSpPr>
          <p:cNvPr id="153" name="Google Shape;153;p6"/>
          <p:cNvSpPr/>
          <p:nvPr/>
        </p:nvSpPr>
        <p:spPr>
          <a:xfrm>
            <a:off x="0" y="-49520"/>
            <a:ext cx="9144000" cy="750402"/>
          </a:xfrm>
          <a:prstGeom prst="rect">
            <a:avLst/>
          </a:prstGeom>
          <a:noFill/>
          <a:ln w="12700" cap="flat" cmpd="sng">
            <a:solidFill>
              <a:srgbClr val="4FBF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4" name="Google Shape;154;p6"/>
          <p:cNvPicPr preferRelativeResize="0"/>
          <p:nvPr/>
        </p:nvPicPr>
        <p:blipFill rotWithShape="1">
          <a:blip r:embed="rId4">
            <a:alphaModFix/>
          </a:blip>
          <a:srcRect/>
          <a:stretch/>
        </p:blipFill>
        <p:spPr>
          <a:xfrm>
            <a:off x="535858" y="1395254"/>
            <a:ext cx="8072284" cy="26347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7"/>
          <p:cNvSpPr/>
          <p:nvPr/>
        </p:nvSpPr>
        <p:spPr>
          <a:xfrm>
            <a:off x="0" y="0"/>
            <a:ext cx="6018567" cy="700883"/>
          </a:xfrm>
          <a:prstGeom prst="rect">
            <a:avLst/>
          </a:prstGeom>
          <a:solidFill>
            <a:srgbClr val="4FBFC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0" name="Google Shape;160;p7"/>
          <p:cNvSpPr/>
          <p:nvPr/>
        </p:nvSpPr>
        <p:spPr>
          <a:xfrm>
            <a:off x="0" y="-10393"/>
            <a:ext cx="6018567" cy="70088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chemeClr val="lt1"/>
                </a:solidFill>
                <a:latin typeface="Meiryo"/>
                <a:ea typeface="Meiryo"/>
                <a:cs typeface="Meiryo"/>
                <a:sym typeface="Meiryo"/>
              </a:rPr>
              <a:t>課題を解決するためのサービス選定</a:t>
            </a:r>
            <a:endParaRPr sz="2800" b="1" i="0" u="none" strike="noStrike" cap="none">
              <a:solidFill>
                <a:schemeClr val="lt1"/>
              </a:solidFill>
              <a:latin typeface="Meiryo"/>
              <a:ea typeface="Meiryo"/>
              <a:cs typeface="Meiryo"/>
              <a:sym typeface="Meiryo"/>
            </a:endParaRPr>
          </a:p>
        </p:txBody>
      </p:sp>
      <p:sp>
        <p:nvSpPr>
          <p:cNvPr id="161" name="Google Shape;161;p7"/>
          <p:cNvSpPr/>
          <p:nvPr/>
        </p:nvSpPr>
        <p:spPr>
          <a:xfrm>
            <a:off x="1048548" y="1010040"/>
            <a:ext cx="7030248" cy="1600123"/>
          </a:xfrm>
          <a:prstGeom prst="rect">
            <a:avLst/>
          </a:prstGeom>
          <a:solidFill>
            <a:srgbClr val="FDFDFD"/>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3"/>
              <a:buFont typeface="Arial"/>
              <a:buNone/>
            </a:pPr>
            <a:endParaRPr sz="1203" b="0" i="0" u="none" strike="noStrike" cap="none">
              <a:solidFill>
                <a:schemeClr val="lt1"/>
              </a:solidFill>
              <a:latin typeface="Meiryo"/>
              <a:ea typeface="Meiryo"/>
              <a:cs typeface="Meiryo"/>
              <a:sym typeface="Meiryo"/>
            </a:endParaRPr>
          </a:p>
        </p:txBody>
      </p:sp>
      <p:pic>
        <p:nvPicPr>
          <p:cNvPr id="162" name="Google Shape;162;p7" descr="ビデオ カメラ"/>
          <p:cNvPicPr preferRelativeResize="0"/>
          <p:nvPr/>
        </p:nvPicPr>
        <p:blipFill rotWithShape="1">
          <a:blip r:embed="rId3">
            <a:alphaModFix/>
          </a:blip>
          <a:srcRect/>
          <a:stretch/>
        </p:blipFill>
        <p:spPr>
          <a:xfrm flipH="1">
            <a:off x="1646591" y="1530206"/>
            <a:ext cx="607980" cy="425830"/>
          </a:xfrm>
          <a:prstGeom prst="rect">
            <a:avLst/>
          </a:prstGeom>
          <a:noFill/>
          <a:ln>
            <a:noFill/>
          </a:ln>
        </p:spPr>
      </p:pic>
      <p:pic>
        <p:nvPicPr>
          <p:cNvPr id="163" name="Google Shape;163;p7" descr="ケーブル テレビ用チューナー"/>
          <p:cNvPicPr preferRelativeResize="0"/>
          <p:nvPr/>
        </p:nvPicPr>
        <p:blipFill rotWithShape="1">
          <a:blip r:embed="rId4">
            <a:alphaModFix/>
          </a:blip>
          <a:srcRect/>
          <a:stretch/>
        </p:blipFill>
        <p:spPr>
          <a:xfrm>
            <a:off x="3270381" y="1644506"/>
            <a:ext cx="601706" cy="298878"/>
          </a:xfrm>
          <a:prstGeom prst="rect">
            <a:avLst/>
          </a:prstGeom>
          <a:noFill/>
          <a:ln>
            <a:noFill/>
          </a:ln>
        </p:spPr>
      </p:pic>
      <p:sp>
        <p:nvSpPr>
          <p:cNvPr id="164" name="Google Shape;164;p7"/>
          <p:cNvSpPr/>
          <p:nvPr/>
        </p:nvSpPr>
        <p:spPr>
          <a:xfrm>
            <a:off x="2434835" y="1643510"/>
            <a:ext cx="618948" cy="323838"/>
          </a:xfrm>
          <a:prstGeom prst="rightArrow">
            <a:avLst>
              <a:gd name="adj1" fmla="val 50000"/>
              <a:gd name="adj2" fmla="val 50000"/>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3"/>
              <a:buFont typeface="Arial"/>
              <a:buNone/>
            </a:pPr>
            <a:endParaRPr sz="1203" b="0" i="0" u="none" strike="noStrike" cap="none">
              <a:solidFill>
                <a:schemeClr val="lt1"/>
              </a:solidFill>
              <a:latin typeface="Meiryo"/>
              <a:ea typeface="Meiryo"/>
              <a:cs typeface="Meiryo"/>
              <a:sym typeface="Meiryo"/>
            </a:endParaRPr>
          </a:p>
        </p:txBody>
      </p:sp>
      <p:sp>
        <p:nvSpPr>
          <p:cNvPr id="165" name="Google Shape;165;p7"/>
          <p:cNvSpPr/>
          <p:nvPr/>
        </p:nvSpPr>
        <p:spPr>
          <a:xfrm>
            <a:off x="4887898" y="1529165"/>
            <a:ext cx="885701" cy="574338"/>
          </a:xfrm>
          <a:prstGeom prst="roundRect">
            <a:avLst>
              <a:gd name="adj" fmla="val 16667"/>
            </a:avLst>
          </a:prstGeom>
          <a:solidFill>
            <a:srgbClr val="D8E2F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70"/>
              <a:buFont typeface="Arial"/>
              <a:buNone/>
            </a:pPr>
            <a:r>
              <a:rPr lang="ja-JP" sz="1470" b="1" i="0" u="none" strike="noStrike" cap="none">
                <a:solidFill>
                  <a:srgbClr val="3A3838"/>
                </a:solidFill>
                <a:latin typeface="Meiryo"/>
                <a:ea typeface="Meiryo"/>
                <a:cs typeface="Meiryo"/>
                <a:sym typeface="Meiryo"/>
              </a:rPr>
              <a:t>ライブ</a:t>
            </a:r>
            <a:endParaRPr sz="1470" b="1" i="0" u="none" strike="noStrike" cap="none">
              <a:solidFill>
                <a:srgbClr val="3A3838"/>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470"/>
              <a:buFont typeface="Arial"/>
              <a:buNone/>
            </a:pPr>
            <a:r>
              <a:rPr lang="ja-JP" sz="1470" b="1" i="0" u="none" strike="noStrike" cap="none">
                <a:solidFill>
                  <a:srgbClr val="3A3838"/>
                </a:solidFill>
                <a:latin typeface="Meiryo"/>
                <a:ea typeface="Meiryo"/>
                <a:cs typeface="Meiryo"/>
                <a:sym typeface="Meiryo"/>
              </a:rPr>
              <a:t>配信</a:t>
            </a:r>
            <a:endParaRPr sz="1400" b="0" i="0" u="none" strike="noStrike" cap="none">
              <a:solidFill>
                <a:srgbClr val="000000"/>
              </a:solidFill>
              <a:latin typeface="Arial"/>
              <a:ea typeface="Arial"/>
              <a:cs typeface="Arial"/>
              <a:sym typeface="Arial"/>
            </a:endParaRPr>
          </a:p>
        </p:txBody>
      </p:sp>
      <p:sp>
        <p:nvSpPr>
          <p:cNvPr id="166" name="Google Shape;166;p7"/>
          <p:cNvSpPr/>
          <p:nvPr/>
        </p:nvSpPr>
        <p:spPr>
          <a:xfrm>
            <a:off x="4153307" y="1643510"/>
            <a:ext cx="618948" cy="323838"/>
          </a:xfrm>
          <a:prstGeom prst="rightArrow">
            <a:avLst>
              <a:gd name="adj1" fmla="val 50000"/>
              <a:gd name="adj2" fmla="val 50000"/>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3"/>
              <a:buFont typeface="Arial"/>
              <a:buNone/>
            </a:pPr>
            <a:endParaRPr sz="1203" b="0" i="0" u="none" strike="noStrike" cap="none">
              <a:solidFill>
                <a:schemeClr val="lt1"/>
              </a:solidFill>
              <a:latin typeface="Meiryo"/>
              <a:ea typeface="Meiryo"/>
              <a:cs typeface="Meiryo"/>
              <a:sym typeface="Meiryo"/>
            </a:endParaRPr>
          </a:p>
        </p:txBody>
      </p:sp>
      <p:sp>
        <p:nvSpPr>
          <p:cNvPr id="167" name="Google Shape;167;p7"/>
          <p:cNvSpPr txBox="1"/>
          <p:nvPr/>
        </p:nvSpPr>
        <p:spPr>
          <a:xfrm>
            <a:off x="1140356" y="2049421"/>
            <a:ext cx="1730264" cy="4625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3"/>
              <a:buFont typeface="Arial"/>
              <a:buNone/>
            </a:pPr>
            <a:r>
              <a:rPr lang="ja-JP" sz="1203" b="1" i="0" u="none" strike="noStrike" cap="none">
                <a:solidFill>
                  <a:schemeClr val="dk1"/>
                </a:solidFill>
                <a:latin typeface="Meiryo"/>
                <a:ea typeface="Meiryo"/>
                <a:cs typeface="Meiryo"/>
                <a:sym typeface="Meiryo"/>
              </a:rPr>
              <a:t>監視カメラ</a:t>
            </a:r>
            <a:endParaRPr sz="1203" b="1"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3"/>
              <a:buFont typeface="Arial"/>
              <a:buNone/>
            </a:pPr>
            <a:r>
              <a:rPr lang="ja-JP" sz="1203" b="1" i="0" u="none" strike="noStrike" cap="none">
                <a:solidFill>
                  <a:schemeClr val="dk1"/>
                </a:solidFill>
                <a:latin typeface="Meiryo"/>
                <a:ea typeface="Meiryo"/>
                <a:cs typeface="Meiryo"/>
                <a:sym typeface="Meiryo"/>
              </a:rPr>
              <a:t>(ネットワークカメラ)</a:t>
            </a:r>
            <a:endParaRPr sz="1203" b="1" i="0" u="none" strike="noStrike" cap="none">
              <a:solidFill>
                <a:schemeClr val="dk1"/>
              </a:solidFill>
              <a:latin typeface="Meiryo"/>
              <a:ea typeface="Meiryo"/>
              <a:cs typeface="Meiryo"/>
              <a:sym typeface="Meiryo"/>
            </a:endParaRPr>
          </a:p>
        </p:txBody>
      </p:sp>
      <p:sp>
        <p:nvSpPr>
          <p:cNvPr id="168" name="Google Shape;168;p7"/>
          <p:cNvSpPr txBox="1"/>
          <p:nvPr/>
        </p:nvSpPr>
        <p:spPr>
          <a:xfrm>
            <a:off x="3038607" y="2040849"/>
            <a:ext cx="1047643" cy="2774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3"/>
              <a:buFont typeface="Arial"/>
              <a:buNone/>
            </a:pPr>
            <a:r>
              <a:rPr lang="ja-JP" sz="1203" b="1" i="0" u="none" strike="noStrike" cap="none">
                <a:solidFill>
                  <a:schemeClr val="dk1"/>
                </a:solidFill>
                <a:latin typeface="Meiryo"/>
                <a:ea typeface="Meiryo"/>
                <a:cs typeface="Meiryo"/>
                <a:sym typeface="Meiryo"/>
              </a:rPr>
              <a:t>エンコーダ</a:t>
            </a:r>
            <a:endParaRPr sz="1203" b="1" i="0" u="none" strike="noStrike" cap="none">
              <a:solidFill>
                <a:schemeClr val="dk1"/>
              </a:solidFill>
              <a:latin typeface="Meiryo"/>
              <a:ea typeface="Meiryo"/>
              <a:cs typeface="Meiryo"/>
              <a:sym typeface="Meiryo"/>
            </a:endParaRPr>
          </a:p>
        </p:txBody>
      </p:sp>
      <p:sp>
        <p:nvSpPr>
          <p:cNvPr id="169" name="Google Shape;169;p7"/>
          <p:cNvSpPr txBox="1"/>
          <p:nvPr/>
        </p:nvSpPr>
        <p:spPr>
          <a:xfrm>
            <a:off x="1057138" y="846137"/>
            <a:ext cx="2709212" cy="33919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4"/>
              <a:buFont typeface="Arial"/>
              <a:buNone/>
            </a:pPr>
            <a:r>
              <a:rPr lang="ja-JP" sz="1604" b="1" i="0" u="none" strike="noStrike" cap="none">
                <a:solidFill>
                  <a:srgbClr val="3A3838"/>
                </a:solidFill>
                <a:latin typeface="Meiryo"/>
                <a:ea typeface="Meiryo"/>
                <a:cs typeface="Meiryo"/>
                <a:sym typeface="Meiryo"/>
              </a:rPr>
              <a:t>一般的な動画配信サービス</a:t>
            </a:r>
            <a:endParaRPr sz="1400" b="0" i="0" u="none" strike="noStrike" cap="none">
              <a:solidFill>
                <a:srgbClr val="000000"/>
              </a:solidFill>
              <a:latin typeface="Arial"/>
              <a:ea typeface="Arial"/>
              <a:cs typeface="Arial"/>
              <a:sym typeface="Arial"/>
            </a:endParaRPr>
          </a:p>
        </p:txBody>
      </p:sp>
      <p:sp>
        <p:nvSpPr>
          <p:cNvPr id="170" name="Google Shape;170;p7"/>
          <p:cNvSpPr txBox="1"/>
          <p:nvPr/>
        </p:nvSpPr>
        <p:spPr>
          <a:xfrm>
            <a:off x="1175090" y="1214184"/>
            <a:ext cx="1174010" cy="277448"/>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3"/>
              <a:buFont typeface="Arial"/>
              <a:buNone/>
            </a:pPr>
            <a:r>
              <a:rPr lang="ja-JP" sz="1203" b="1" i="0" u="none" strike="noStrike" cap="none">
                <a:solidFill>
                  <a:srgbClr val="3A3838"/>
                </a:solidFill>
                <a:latin typeface="Meiryo"/>
                <a:ea typeface="Meiryo"/>
                <a:cs typeface="Meiryo"/>
                <a:sym typeface="Meiryo"/>
              </a:rPr>
              <a:t>配信イメージ</a:t>
            </a:r>
            <a:endParaRPr sz="1400" b="0" i="0" u="none" strike="noStrike" cap="none">
              <a:solidFill>
                <a:srgbClr val="000000"/>
              </a:solidFill>
              <a:latin typeface="Arial"/>
              <a:ea typeface="Arial"/>
              <a:cs typeface="Arial"/>
              <a:sym typeface="Arial"/>
            </a:endParaRPr>
          </a:p>
        </p:txBody>
      </p:sp>
      <p:grpSp>
        <p:nvGrpSpPr>
          <p:cNvPr id="171" name="Google Shape;171;p7"/>
          <p:cNvGrpSpPr/>
          <p:nvPr/>
        </p:nvGrpSpPr>
        <p:grpSpPr>
          <a:xfrm>
            <a:off x="5919836" y="1133373"/>
            <a:ext cx="2102517" cy="1371148"/>
            <a:chOff x="6902917" y="1908099"/>
            <a:chExt cx="2991903" cy="2051961"/>
          </a:xfrm>
        </p:grpSpPr>
        <p:sp>
          <p:nvSpPr>
            <p:cNvPr id="172" name="Google Shape;172;p7"/>
            <p:cNvSpPr/>
            <p:nvPr/>
          </p:nvSpPr>
          <p:spPr>
            <a:xfrm>
              <a:off x="6902917" y="1908099"/>
              <a:ext cx="2943125" cy="2051961"/>
            </a:xfrm>
            <a:prstGeom prst="ellipse">
              <a:avLst/>
            </a:prstGeom>
            <a:solidFill>
              <a:srgbClr val="F2F2F2"/>
            </a:soli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3"/>
                <a:buFont typeface="Arial"/>
                <a:buNone/>
              </a:pPr>
              <a:endParaRPr sz="1203" b="0" i="0" u="none" strike="noStrike" cap="none">
                <a:solidFill>
                  <a:schemeClr val="lt1"/>
                </a:solidFill>
                <a:latin typeface="Meiryo"/>
                <a:ea typeface="Meiryo"/>
                <a:cs typeface="Meiryo"/>
                <a:sym typeface="Meiryo"/>
              </a:endParaRPr>
            </a:p>
          </p:txBody>
        </p:sp>
        <p:grpSp>
          <p:nvGrpSpPr>
            <p:cNvPr id="173" name="Google Shape;173;p7"/>
            <p:cNvGrpSpPr/>
            <p:nvPr/>
          </p:nvGrpSpPr>
          <p:grpSpPr>
            <a:xfrm>
              <a:off x="6955085" y="2046811"/>
              <a:ext cx="2939736" cy="1691141"/>
              <a:chOff x="6996537" y="4499797"/>
              <a:chExt cx="2939736" cy="1714454"/>
            </a:xfrm>
          </p:grpSpPr>
          <p:sp>
            <p:nvSpPr>
              <p:cNvPr id="174" name="Google Shape;174;p7"/>
              <p:cNvSpPr/>
              <p:nvPr/>
            </p:nvSpPr>
            <p:spPr>
              <a:xfrm>
                <a:off x="7004177" y="4499797"/>
                <a:ext cx="2932095" cy="171445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3"/>
                  <a:buFont typeface="Arial"/>
                  <a:buNone/>
                </a:pPr>
                <a:endParaRPr sz="1203" b="0" i="0" u="none" strike="noStrike" cap="none">
                  <a:solidFill>
                    <a:schemeClr val="lt1"/>
                  </a:solidFill>
                  <a:latin typeface="Meiryo"/>
                  <a:ea typeface="Meiryo"/>
                  <a:cs typeface="Meiryo"/>
                  <a:sym typeface="Meiryo"/>
                </a:endParaRPr>
              </a:p>
            </p:txBody>
          </p:sp>
          <p:sp>
            <p:nvSpPr>
              <p:cNvPr id="175" name="Google Shape;175;p7"/>
              <p:cNvSpPr txBox="1"/>
              <p:nvPr/>
            </p:nvSpPr>
            <p:spPr>
              <a:xfrm>
                <a:off x="6996537" y="4602798"/>
                <a:ext cx="2888935" cy="8264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36"/>
                  <a:buFont typeface="Arial"/>
                  <a:buNone/>
                </a:pPr>
                <a:r>
                  <a:rPr lang="ja-JP" sz="1336" b="1" i="0" u="none" strike="noStrike" cap="none">
                    <a:solidFill>
                      <a:srgbClr val="3A3838"/>
                    </a:solidFill>
                    <a:latin typeface="Meiryo"/>
                    <a:ea typeface="Meiryo"/>
                    <a:cs typeface="Meiryo"/>
                    <a:sym typeface="Meiryo"/>
                  </a:rPr>
                  <a:t>導入費用</a:t>
                </a:r>
                <a:endParaRPr sz="535" b="1" i="0" u="none" strike="noStrike" cap="none">
                  <a:solidFill>
                    <a:srgbClr val="3A3838"/>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604"/>
                  <a:buFont typeface="Arial"/>
                  <a:buNone/>
                </a:pPr>
                <a:r>
                  <a:rPr lang="ja-JP" sz="1604" b="1" i="0" u="none" strike="noStrike" cap="none">
                    <a:solidFill>
                      <a:schemeClr val="dk1"/>
                    </a:solidFill>
                    <a:latin typeface="Meiryo"/>
                    <a:ea typeface="Meiryo"/>
                    <a:cs typeface="Meiryo"/>
                    <a:sym typeface="Meiryo"/>
                  </a:rPr>
                  <a:t>約30万円～40万円</a:t>
                </a:r>
                <a:endParaRPr sz="1400" b="0" i="0" u="none" strike="noStrike" cap="none">
                  <a:solidFill>
                    <a:srgbClr val="000000"/>
                  </a:solidFill>
                  <a:latin typeface="Arial"/>
                  <a:ea typeface="Arial"/>
                  <a:cs typeface="Arial"/>
                  <a:sym typeface="Arial"/>
                </a:endParaRPr>
              </a:p>
            </p:txBody>
          </p:sp>
          <p:sp>
            <p:nvSpPr>
              <p:cNvPr id="176" name="Google Shape;176;p7"/>
              <p:cNvSpPr txBox="1"/>
              <p:nvPr/>
            </p:nvSpPr>
            <p:spPr>
              <a:xfrm>
                <a:off x="6996537" y="5373067"/>
                <a:ext cx="2888935" cy="8264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36"/>
                  <a:buFont typeface="Arial"/>
                  <a:buNone/>
                </a:pPr>
                <a:r>
                  <a:rPr lang="ja-JP" sz="1336" b="1" i="0" u="none" strike="noStrike" cap="none">
                    <a:solidFill>
                      <a:srgbClr val="3A3838"/>
                    </a:solidFill>
                    <a:latin typeface="Meiryo"/>
                    <a:ea typeface="Meiryo"/>
                    <a:cs typeface="Meiryo"/>
                    <a:sym typeface="Meiryo"/>
                  </a:rPr>
                  <a:t>月額</a:t>
                </a:r>
                <a:endParaRPr sz="535" b="1" i="0" u="none" strike="noStrike" cap="none">
                  <a:solidFill>
                    <a:srgbClr val="3A3838"/>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604"/>
                  <a:buFont typeface="Arial"/>
                  <a:buNone/>
                </a:pPr>
                <a:r>
                  <a:rPr lang="ja-JP" sz="1604" b="1" i="0" u="none" strike="noStrike" cap="none">
                    <a:solidFill>
                      <a:schemeClr val="dk1"/>
                    </a:solidFill>
                    <a:latin typeface="Meiryo"/>
                    <a:ea typeface="Meiryo"/>
                    <a:cs typeface="Meiryo"/>
                    <a:sym typeface="Meiryo"/>
                  </a:rPr>
                  <a:t>約3万円～5万円</a:t>
                </a:r>
                <a:endParaRPr sz="1400" b="0" i="0" u="none" strike="noStrike" cap="none">
                  <a:solidFill>
                    <a:srgbClr val="000000"/>
                  </a:solidFill>
                  <a:latin typeface="Arial"/>
                  <a:ea typeface="Arial"/>
                  <a:cs typeface="Arial"/>
                  <a:sym typeface="Arial"/>
                </a:endParaRPr>
              </a:p>
            </p:txBody>
          </p:sp>
        </p:grpSp>
      </p:grpSp>
      <p:sp>
        <p:nvSpPr>
          <p:cNvPr id="177" name="Google Shape;177;p7"/>
          <p:cNvSpPr/>
          <p:nvPr/>
        </p:nvSpPr>
        <p:spPr>
          <a:xfrm>
            <a:off x="878604" y="3868150"/>
            <a:ext cx="7370135" cy="2811560"/>
          </a:xfrm>
          <a:prstGeom prst="roundRect">
            <a:avLst>
              <a:gd name="adj" fmla="val 4559"/>
            </a:avLst>
          </a:prstGeom>
          <a:solidFill>
            <a:srgbClr val="FFFDFB">
              <a:alpha val="4313"/>
            </a:srgbClr>
          </a:solidFill>
          <a:ln w="28575" cap="flat" cmpd="sng">
            <a:solidFill>
              <a:srgbClr val="FF4F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3"/>
              <a:buFont typeface="Arial"/>
              <a:buNone/>
            </a:pPr>
            <a:endParaRPr sz="1203" b="0" i="0" u="none" strike="noStrike" cap="none">
              <a:solidFill>
                <a:schemeClr val="lt1"/>
              </a:solidFill>
              <a:latin typeface="Meiryo"/>
              <a:ea typeface="Meiryo"/>
              <a:cs typeface="Meiryo"/>
              <a:sym typeface="Meiryo"/>
            </a:endParaRPr>
          </a:p>
        </p:txBody>
      </p:sp>
      <p:sp>
        <p:nvSpPr>
          <p:cNvPr id="178" name="Google Shape;178;p7"/>
          <p:cNvSpPr txBox="1"/>
          <p:nvPr/>
        </p:nvSpPr>
        <p:spPr>
          <a:xfrm>
            <a:off x="963148" y="3702406"/>
            <a:ext cx="2347836" cy="33919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4"/>
              <a:buFont typeface="Arial"/>
              <a:buNone/>
            </a:pPr>
            <a:r>
              <a:rPr lang="ja-JP" sz="1604" b="1" i="0" u="none" strike="noStrike" cap="none">
                <a:solidFill>
                  <a:srgbClr val="FF4F4F"/>
                </a:solidFill>
                <a:latin typeface="Meiryo"/>
                <a:ea typeface="Meiryo"/>
                <a:cs typeface="Meiryo"/>
                <a:sym typeface="Meiryo"/>
              </a:rPr>
              <a:t>今回採用したサービス</a:t>
            </a:r>
            <a:endParaRPr sz="1400" b="0" i="0" u="none" strike="noStrike" cap="none">
              <a:solidFill>
                <a:srgbClr val="000000"/>
              </a:solidFill>
              <a:latin typeface="Arial"/>
              <a:ea typeface="Arial"/>
              <a:cs typeface="Arial"/>
              <a:sym typeface="Arial"/>
            </a:endParaRPr>
          </a:p>
        </p:txBody>
      </p:sp>
      <p:sp>
        <p:nvSpPr>
          <p:cNvPr id="179" name="Google Shape;179;p7"/>
          <p:cNvSpPr/>
          <p:nvPr/>
        </p:nvSpPr>
        <p:spPr>
          <a:xfrm>
            <a:off x="968207" y="4062860"/>
            <a:ext cx="4892374" cy="1457102"/>
          </a:xfrm>
          <a:prstGeom prst="roundRect">
            <a:avLst>
              <a:gd name="adj" fmla="val 4436"/>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3"/>
              <a:buFont typeface="Arial"/>
              <a:buNone/>
            </a:pPr>
            <a:endParaRPr sz="1203" b="0" i="0" u="none" strike="noStrike" cap="none">
              <a:solidFill>
                <a:schemeClr val="lt1"/>
              </a:solidFill>
              <a:latin typeface="Meiryo"/>
              <a:ea typeface="Meiryo"/>
              <a:cs typeface="Meiryo"/>
              <a:sym typeface="Meiryo"/>
            </a:endParaRPr>
          </a:p>
        </p:txBody>
      </p:sp>
      <p:pic>
        <p:nvPicPr>
          <p:cNvPr id="180" name="Google Shape;180;p7"/>
          <p:cNvPicPr preferRelativeResize="0"/>
          <p:nvPr/>
        </p:nvPicPr>
        <p:blipFill rotWithShape="1">
          <a:blip r:embed="rId5">
            <a:alphaModFix/>
          </a:blip>
          <a:srcRect l="7201" t="12989" r="4036"/>
          <a:stretch/>
        </p:blipFill>
        <p:spPr>
          <a:xfrm>
            <a:off x="1080683" y="4252412"/>
            <a:ext cx="1488733" cy="1152962"/>
          </a:xfrm>
          <a:prstGeom prst="rect">
            <a:avLst/>
          </a:prstGeom>
          <a:noFill/>
          <a:ln>
            <a:noFill/>
          </a:ln>
        </p:spPr>
      </p:pic>
      <p:grpSp>
        <p:nvGrpSpPr>
          <p:cNvPr id="181" name="Google Shape;181;p7"/>
          <p:cNvGrpSpPr/>
          <p:nvPr/>
        </p:nvGrpSpPr>
        <p:grpSpPr>
          <a:xfrm>
            <a:off x="2529746" y="4015213"/>
            <a:ext cx="3393114" cy="1511168"/>
            <a:chOff x="4272506" y="4864814"/>
            <a:chExt cx="4611611" cy="2261505"/>
          </a:xfrm>
        </p:grpSpPr>
        <p:sp>
          <p:nvSpPr>
            <p:cNvPr id="182" name="Google Shape;182;p7"/>
            <p:cNvSpPr txBox="1"/>
            <p:nvPr/>
          </p:nvSpPr>
          <p:spPr>
            <a:xfrm>
              <a:off x="4295214" y="4864814"/>
              <a:ext cx="4466799" cy="5690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70"/>
                <a:buFont typeface="Arial"/>
                <a:buNone/>
              </a:pPr>
              <a:r>
                <a:rPr lang="ja-JP" sz="1870" b="1" i="0" u="none" strike="noStrike" cap="none">
                  <a:solidFill>
                    <a:schemeClr val="dk1"/>
                  </a:solidFill>
                  <a:latin typeface="Meiryo"/>
                  <a:ea typeface="Meiryo"/>
                  <a:cs typeface="Meiryo"/>
                  <a:sym typeface="Meiryo"/>
                </a:rPr>
                <a:t>Qwatch TS-WRLP</a:t>
              </a:r>
              <a:endParaRPr sz="1870" b="1" i="0" u="none" strike="noStrike" cap="none">
                <a:solidFill>
                  <a:schemeClr val="dk1"/>
                </a:solidFill>
                <a:latin typeface="Meiryo"/>
                <a:ea typeface="Meiryo"/>
                <a:cs typeface="Meiryo"/>
                <a:sym typeface="Meiryo"/>
              </a:endParaRPr>
            </a:p>
          </p:txBody>
        </p:sp>
        <p:sp>
          <p:nvSpPr>
            <p:cNvPr id="183" name="Google Shape;183;p7"/>
            <p:cNvSpPr txBox="1"/>
            <p:nvPr/>
          </p:nvSpPr>
          <p:spPr>
            <a:xfrm>
              <a:off x="4358978" y="5346811"/>
              <a:ext cx="2994156" cy="3997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36"/>
                <a:buFont typeface="Arial"/>
                <a:buNone/>
              </a:pPr>
              <a:r>
                <a:rPr lang="ja-JP" sz="1136" b="1" i="0" u="none" strike="noStrike" cap="none">
                  <a:solidFill>
                    <a:srgbClr val="3A3838"/>
                  </a:solidFill>
                  <a:latin typeface="Meiryo"/>
                  <a:ea typeface="Meiryo"/>
                  <a:cs typeface="Meiryo"/>
                  <a:sym typeface="Meiryo"/>
                </a:rPr>
                <a:t>(株)アイ・オー・データ機器</a:t>
              </a:r>
              <a:endParaRPr sz="1136" b="1" i="0" u="none" strike="noStrike" cap="none">
                <a:solidFill>
                  <a:srgbClr val="3A3838"/>
                </a:solidFill>
                <a:latin typeface="Meiryo"/>
                <a:ea typeface="Meiryo"/>
                <a:cs typeface="Meiryo"/>
                <a:sym typeface="Meiryo"/>
              </a:endParaRPr>
            </a:p>
          </p:txBody>
        </p:sp>
        <p:sp>
          <p:nvSpPr>
            <p:cNvPr id="184" name="Google Shape;184;p7"/>
            <p:cNvSpPr txBox="1"/>
            <p:nvPr/>
          </p:nvSpPr>
          <p:spPr>
            <a:xfrm>
              <a:off x="4272506" y="5680239"/>
              <a:ext cx="4611611" cy="1446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36"/>
                <a:buFont typeface="Arial"/>
                <a:buNone/>
              </a:pPr>
              <a:r>
                <a:rPr lang="ja-JP" sz="1136" b="1" i="0" u="none" strike="noStrike" cap="none">
                  <a:solidFill>
                    <a:srgbClr val="3A3838"/>
                  </a:solidFill>
                  <a:latin typeface="Meiryo"/>
                  <a:ea typeface="Meiryo"/>
                  <a:cs typeface="Meiryo"/>
                  <a:sym typeface="Meiryo"/>
                </a:rPr>
                <a:t>【特徴】</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36"/>
                <a:buFont typeface="Arial"/>
                <a:buNone/>
              </a:pPr>
              <a:r>
                <a:rPr lang="ja-JP" sz="1136" b="1" i="0" u="none" strike="noStrike" cap="none">
                  <a:solidFill>
                    <a:srgbClr val="3A3838"/>
                  </a:solidFill>
                  <a:latin typeface="Meiryo"/>
                  <a:ea typeface="Meiryo"/>
                  <a:cs typeface="Meiryo"/>
                  <a:sym typeface="Meiryo"/>
                </a:rPr>
                <a:t>・値段が他製品と比較して</a:t>
              </a:r>
              <a:r>
                <a:rPr lang="ja-JP" sz="1136" b="1" i="0" u="sng" strike="noStrike" cap="none">
                  <a:solidFill>
                    <a:srgbClr val="FF0000"/>
                  </a:solidFill>
                  <a:latin typeface="Meiryo"/>
                  <a:ea typeface="Meiryo"/>
                  <a:cs typeface="Meiryo"/>
                  <a:sym typeface="Meiryo"/>
                </a:rPr>
                <a:t>安い</a:t>
              </a:r>
              <a:endParaRPr sz="1136" b="1" i="0" u="none" strike="noStrike" cap="none">
                <a:solidFill>
                  <a:srgbClr val="3A3838"/>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136"/>
                <a:buFont typeface="Arial"/>
                <a:buNone/>
              </a:pPr>
              <a:r>
                <a:rPr lang="ja-JP" sz="1136" b="1" i="0" u="none" strike="noStrike" cap="none">
                  <a:solidFill>
                    <a:srgbClr val="3A3838"/>
                  </a:solidFill>
                  <a:latin typeface="Meiryo"/>
                  <a:ea typeface="Meiryo"/>
                  <a:cs typeface="Meiryo"/>
                  <a:sym typeface="Meiryo"/>
                </a:rPr>
                <a:t>・</a:t>
              </a:r>
              <a:r>
                <a:rPr lang="ja-JP" sz="1136" b="1" i="0" u="sng" strike="noStrike" cap="none">
                  <a:solidFill>
                    <a:srgbClr val="FF0000"/>
                  </a:solidFill>
                  <a:latin typeface="Meiryo"/>
                  <a:ea typeface="Meiryo"/>
                  <a:cs typeface="Meiryo"/>
                  <a:sym typeface="Meiryo"/>
                </a:rPr>
                <a:t>操作が簡単</a:t>
              </a:r>
              <a:r>
                <a:rPr lang="ja-JP" sz="1136" b="1" i="0" u="none" strike="noStrike" cap="none">
                  <a:solidFill>
                    <a:srgbClr val="3A3838"/>
                  </a:solidFill>
                  <a:latin typeface="Meiryo"/>
                  <a:ea typeface="Meiryo"/>
                  <a:cs typeface="Meiryo"/>
                  <a:sym typeface="Meiryo"/>
                </a:rPr>
                <a:t>で、</a:t>
              </a:r>
              <a:endParaRPr sz="1136" b="1" i="0" u="none" strike="noStrike" cap="none">
                <a:solidFill>
                  <a:srgbClr val="3A3838"/>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136"/>
                <a:buFont typeface="Arial"/>
                <a:buNone/>
              </a:pPr>
              <a:r>
                <a:rPr lang="ja-JP" sz="1136" b="1" i="0" u="none" strike="noStrike" cap="none">
                  <a:solidFill>
                    <a:srgbClr val="3A3838"/>
                  </a:solidFill>
                  <a:latin typeface="Meiryo"/>
                  <a:ea typeface="Meiryo"/>
                  <a:cs typeface="Meiryo"/>
                  <a:sym typeface="Meiryo"/>
                </a:rPr>
                <a:t>　外部プログラムでの制御も可能</a:t>
              </a:r>
              <a:endParaRPr sz="1136" b="1" i="0" u="none" strike="noStrike" cap="none">
                <a:solidFill>
                  <a:srgbClr val="3A3838"/>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136"/>
                <a:buFont typeface="Arial"/>
                <a:buNone/>
              </a:pPr>
              <a:r>
                <a:rPr lang="ja-JP" sz="1136" b="1" i="0" u="none" strike="noStrike" cap="none">
                  <a:solidFill>
                    <a:srgbClr val="3A3838"/>
                  </a:solidFill>
                  <a:latin typeface="Meiryo"/>
                  <a:ea typeface="Meiryo"/>
                  <a:cs typeface="Meiryo"/>
                  <a:sym typeface="Meiryo"/>
                </a:rPr>
                <a:t>・</a:t>
              </a:r>
              <a:r>
                <a:rPr lang="ja-JP" sz="1136" b="1" i="0" u="sng" strike="noStrike" cap="none">
                  <a:solidFill>
                    <a:srgbClr val="FF0000"/>
                  </a:solidFill>
                  <a:latin typeface="Meiryo"/>
                  <a:ea typeface="Meiryo"/>
                  <a:cs typeface="Meiryo"/>
                  <a:sym typeface="Meiryo"/>
                </a:rPr>
                <a:t>エンコーダ無し</a:t>
              </a:r>
              <a:r>
                <a:rPr lang="ja-JP" sz="1136" b="1" i="0" u="none" strike="noStrike" cap="none">
                  <a:solidFill>
                    <a:srgbClr val="3A3838"/>
                  </a:solidFill>
                  <a:latin typeface="Meiryo"/>
                  <a:ea typeface="Meiryo"/>
                  <a:cs typeface="Meiryo"/>
                  <a:sym typeface="Meiryo"/>
                </a:rPr>
                <a:t>で</a:t>
              </a:r>
              <a:r>
                <a:rPr lang="ja-JP" sz="1136" b="1" i="0" u="sng" strike="noStrike" cap="none">
                  <a:solidFill>
                    <a:srgbClr val="FF0000"/>
                  </a:solidFill>
                  <a:latin typeface="Meiryo"/>
                  <a:ea typeface="Meiryo"/>
                  <a:cs typeface="Meiryo"/>
                  <a:sym typeface="Meiryo"/>
                </a:rPr>
                <a:t>YoutubeLive配信</a:t>
              </a:r>
              <a:r>
                <a:rPr lang="ja-JP" sz="1136" b="1" i="0" u="none" strike="noStrike" cap="none">
                  <a:solidFill>
                    <a:srgbClr val="3A3838"/>
                  </a:solidFill>
                  <a:latin typeface="Meiryo"/>
                  <a:ea typeface="Meiryo"/>
                  <a:cs typeface="Meiryo"/>
                  <a:sym typeface="Meiryo"/>
                </a:rPr>
                <a:t>が可能</a:t>
              </a:r>
              <a:endParaRPr sz="1400" b="0" i="0" u="none" strike="noStrike" cap="none">
                <a:solidFill>
                  <a:srgbClr val="000000"/>
                </a:solidFill>
                <a:latin typeface="Arial"/>
                <a:ea typeface="Arial"/>
                <a:cs typeface="Arial"/>
                <a:sym typeface="Arial"/>
              </a:endParaRPr>
            </a:p>
          </p:txBody>
        </p:sp>
      </p:grpSp>
      <p:grpSp>
        <p:nvGrpSpPr>
          <p:cNvPr id="185" name="Google Shape;185;p7"/>
          <p:cNvGrpSpPr/>
          <p:nvPr/>
        </p:nvGrpSpPr>
        <p:grpSpPr>
          <a:xfrm>
            <a:off x="1259562" y="5849459"/>
            <a:ext cx="4646922" cy="851625"/>
            <a:chOff x="600003" y="7669019"/>
            <a:chExt cx="6315673" cy="1274481"/>
          </a:xfrm>
        </p:grpSpPr>
        <p:sp>
          <p:nvSpPr>
            <p:cNvPr id="186" name="Google Shape;186;p7"/>
            <p:cNvSpPr/>
            <p:nvPr/>
          </p:nvSpPr>
          <p:spPr>
            <a:xfrm>
              <a:off x="1956426" y="7942073"/>
              <a:ext cx="3402808" cy="484632"/>
            </a:xfrm>
            <a:prstGeom prst="rightArrow">
              <a:avLst>
                <a:gd name="adj1" fmla="val 50000"/>
                <a:gd name="adj2" fmla="val 50000"/>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3"/>
                <a:buFont typeface="Arial"/>
                <a:buNone/>
              </a:pPr>
              <a:endParaRPr sz="1203" b="0" i="0" u="none" strike="noStrike" cap="none">
                <a:solidFill>
                  <a:schemeClr val="lt1"/>
                </a:solidFill>
                <a:latin typeface="Meiryo"/>
                <a:ea typeface="Meiryo"/>
                <a:cs typeface="Meiryo"/>
                <a:sym typeface="Meiryo"/>
              </a:endParaRPr>
            </a:p>
          </p:txBody>
        </p:sp>
        <p:grpSp>
          <p:nvGrpSpPr>
            <p:cNvPr id="187" name="Google Shape;187;p7"/>
            <p:cNvGrpSpPr/>
            <p:nvPr/>
          </p:nvGrpSpPr>
          <p:grpSpPr>
            <a:xfrm>
              <a:off x="600003" y="7669019"/>
              <a:ext cx="1290282" cy="1274481"/>
              <a:chOff x="536502" y="6608389"/>
              <a:chExt cx="1290282" cy="1274481"/>
            </a:xfrm>
          </p:grpSpPr>
          <p:pic>
            <p:nvPicPr>
              <p:cNvPr id="188" name="Google Shape;188;p7"/>
              <p:cNvPicPr preferRelativeResize="0"/>
              <p:nvPr/>
            </p:nvPicPr>
            <p:blipFill rotWithShape="1">
              <a:blip r:embed="rId6">
                <a:alphaModFix/>
              </a:blip>
              <a:srcRect/>
              <a:stretch/>
            </p:blipFill>
            <p:spPr>
              <a:xfrm>
                <a:off x="696296" y="6608389"/>
                <a:ext cx="1062970" cy="973371"/>
              </a:xfrm>
              <a:prstGeom prst="rect">
                <a:avLst/>
              </a:prstGeom>
              <a:noFill/>
              <a:ln>
                <a:noFill/>
              </a:ln>
            </p:spPr>
          </p:pic>
          <p:sp>
            <p:nvSpPr>
              <p:cNvPr id="189" name="Google Shape;189;p7"/>
              <p:cNvSpPr txBox="1"/>
              <p:nvPr/>
            </p:nvSpPr>
            <p:spPr>
              <a:xfrm>
                <a:off x="536502" y="7467661"/>
                <a:ext cx="1290282" cy="4152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3"/>
                  <a:buFont typeface="Arial"/>
                  <a:buNone/>
                </a:pPr>
                <a:r>
                  <a:rPr lang="ja-JP" sz="1203" b="1" i="0" u="none" strike="noStrike" cap="none">
                    <a:solidFill>
                      <a:schemeClr val="dk1"/>
                    </a:solidFill>
                    <a:latin typeface="Meiryo"/>
                    <a:ea typeface="Meiryo"/>
                    <a:cs typeface="Meiryo"/>
                    <a:sym typeface="Meiryo"/>
                  </a:rPr>
                  <a:t>TS-WRLP</a:t>
                </a:r>
                <a:endParaRPr sz="1203" b="1" i="0" u="none" strike="noStrike" cap="none">
                  <a:solidFill>
                    <a:schemeClr val="dk1"/>
                  </a:solidFill>
                  <a:latin typeface="Meiryo"/>
                  <a:ea typeface="Meiryo"/>
                  <a:cs typeface="Meiryo"/>
                  <a:sym typeface="Meiryo"/>
                </a:endParaRPr>
              </a:p>
            </p:txBody>
          </p:sp>
        </p:grpSp>
        <p:sp>
          <p:nvSpPr>
            <p:cNvPr id="190" name="Google Shape;190;p7"/>
            <p:cNvSpPr/>
            <p:nvPr/>
          </p:nvSpPr>
          <p:spPr>
            <a:xfrm>
              <a:off x="5456174" y="7756136"/>
              <a:ext cx="1459502" cy="859512"/>
            </a:xfrm>
            <a:prstGeom prst="roundRect">
              <a:avLst>
                <a:gd name="adj" fmla="val 16667"/>
              </a:avLst>
            </a:prstGeom>
            <a:solidFill>
              <a:srgbClr val="FFF2C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70"/>
                <a:buFont typeface="Arial"/>
                <a:buNone/>
              </a:pPr>
              <a:r>
                <a:rPr lang="ja-JP" sz="1470" b="1" i="0" u="none" strike="noStrike" cap="none">
                  <a:solidFill>
                    <a:srgbClr val="3A3838"/>
                  </a:solidFill>
                  <a:latin typeface="Meiryo"/>
                  <a:ea typeface="Meiryo"/>
                  <a:cs typeface="Meiryo"/>
                  <a:sym typeface="Meiryo"/>
                </a:rPr>
                <a:t>Youtube Live</a:t>
              </a:r>
              <a:endParaRPr sz="1470" b="1" i="0" u="none" strike="noStrike" cap="none">
                <a:solidFill>
                  <a:srgbClr val="3A3838"/>
                </a:solidFill>
                <a:latin typeface="Meiryo"/>
                <a:ea typeface="Meiryo"/>
                <a:cs typeface="Meiryo"/>
                <a:sym typeface="Meiryo"/>
              </a:endParaRPr>
            </a:p>
          </p:txBody>
        </p:sp>
        <p:sp>
          <p:nvSpPr>
            <p:cNvPr id="191" name="Google Shape;191;p7"/>
            <p:cNvSpPr txBox="1"/>
            <p:nvPr/>
          </p:nvSpPr>
          <p:spPr>
            <a:xfrm>
              <a:off x="2508767" y="7883049"/>
              <a:ext cx="2232499" cy="692238"/>
            </a:xfrm>
            <a:prstGeom prst="rect">
              <a:avLst/>
            </a:prstGeom>
            <a:solidFill>
              <a:schemeClr val="lt1"/>
            </a:solidFill>
            <a:ln w="28575" cap="flat" cmpd="sng">
              <a:solidFill>
                <a:srgbClr val="FFD96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3"/>
                <a:buFont typeface="Arial"/>
                <a:buNone/>
              </a:pPr>
              <a:r>
                <a:rPr lang="ja-JP" sz="1203" b="1" i="0" u="none" strike="noStrike" cap="none">
                  <a:solidFill>
                    <a:srgbClr val="3A3838"/>
                  </a:solidFill>
                  <a:latin typeface="Meiryo"/>
                  <a:ea typeface="Meiryo"/>
                  <a:cs typeface="Meiryo"/>
                  <a:sym typeface="Meiryo"/>
                </a:rPr>
                <a:t>エンコーダ無しで</a:t>
              </a:r>
              <a:endParaRPr sz="1203" b="1" i="0" u="none" strike="noStrike" cap="none">
                <a:solidFill>
                  <a:srgbClr val="3A3838"/>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3"/>
                <a:buFont typeface="Arial"/>
                <a:buNone/>
              </a:pPr>
              <a:r>
                <a:rPr lang="ja-JP" sz="1203" b="1" i="0" u="none" strike="noStrike" cap="none">
                  <a:solidFill>
                    <a:srgbClr val="3A3838"/>
                  </a:solidFill>
                  <a:latin typeface="Meiryo"/>
                  <a:ea typeface="Meiryo"/>
                  <a:cs typeface="Meiryo"/>
                  <a:sym typeface="Meiryo"/>
                </a:rPr>
                <a:t>YouTube Live配信</a:t>
              </a:r>
              <a:endParaRPr sz="1203" b="1" i="0" u="none" strike="noStrike" cap="none">
                <a:solidFill>
                  <a:srgbClr val="3A3838"/>
                </a:solidFill>
                <a:latin typeface="Meiryo"/>
                <a:ea typeface="Meiryo"/>
                <a:cs typeface="Meiryo"/>
                <a:sym typeface="Meiryo"/>
              </a:endParaRPr>
            </a:p>
          </p:txBody>
        </p:sp>
      </p:grpSp>
      <p:sp>
        <p:nvSpPr>
          <p:cNvPr id="192" name="Google Shape;192;p7"/>
          <p:cNvSpPr txBox="1"/>
          <p:nvPr/>
        </p:nvSpPr>
        <p:spPr>
          <a:xfrm>
            <a:off x="1067161" y="5604536"/>
            <a:ext cx="1229209" cy="277448"/>
          </a:xfrm>
          <a:prstGeom prst="rect">
            <a:avLst/>
          </a:prstGeom>
          <a:solidFill>
            <a:srgbClr val="FFF2C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3"/>
              <a:buFont typeface="Arial"/>
              <a:buNone/>
            </a:pPr>
            <a:r>
              <a:rPr lang="ja-JP" sz="1203" b="1" i="0" u="none" strike="noStrike" cap="none">
                <a:solidFill>
                  <a:srgbClr val="3A3838"/>
                </a:solidFill>
                <a:latin typeface="Meiryo"/>
                <a:ea typeface="Meiryo"/>
                <a:cs typeface="Meiryo"/>
                <a:sym typeface="Meiryo"/>
              </a:rPr>
              <a:t>配信イメージ</a:t>
            </a:r>
            <a:endParaRPr sz="1400" b="0" i="0" u="none" strike="noStrike" cap="none">
              <a:solidFill>
                <a:srgbClr val="000000"/>
              </a:solidFill>
              <a:latin typeface="Arial"/>
              <a:ea typeface="Arial"/>
              <a:cs typeface="Arial"/>
              <a:sym typeface="Arial"/>
            </a:endParaRPr>
          </a:p>
        </p:txBody>
      </p:sp>
      <p:grpSp>
        <p:nvGrpSpPr>
          <p:cNvPr id="193" name="Google Shape;193;p7"/>
          <p:cNvGrpSpPr/>
          <p:nvPr/>
        </p:nvGrpSpPr>
        <p:grpSpPr>
          <a:xfrm>
            <a:off x="5913836" y="3962357"/>
            <a:ext cx="2267016" cy="1618085"/>
            <a:chOff x="7076271" y="6801165"/>
            <a:chExt cx="2856649" cy="2218930"/>
          </a:xfrm>
        </p:grpSpPr>
        <p:sp>
          <p:nvSpPr>
            <p:cNvPr id="194" name="Google Shape;194;p7"/>
            <p:cNvSpPr/>
            <p:nvPr/>
          </p:nvSpPr>
          <p:spPr>
            <a:xfrm>
              <a:off x="7076271" y="6801165"/>
              <a:ext cx="2856649" cy="2218930"/>
            </a:xfrm>
            <a:prstGeom prst="ellipse">
              <a:avLst/>
            </a:prstGeom>
            <a:solidFill>
              <a:srgbClr val="FFFDF7"/>
            </a:soli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3"/>
                <a:buFont typeface="Arial"/>
                <a:buNone/>
              </a:pPr>
              <a:endParaRPr sz="1203" b="0" i="0" u="none" strike="noStrike" cap="none">
                <a:solidFill>
                  <a:schemeClr val="lt1"/>
                </a:solidFill>
                <a:latin typeface="Meiryo"/>
                <a:ea typeface="Meiryo"/>
                <a:cs typeface="Meiryo"/>
                <a:sym typeface="Meiryo"/>
              </a:endParaRPr>
            </a:p>
          </p:txBody>
        </p:sp>
        <p:grpSp>
          <p:nvGrpSpPr>
            <p:cNvPr id="195" name="Google Shape;195;p7"/>
            <p:cNvGrpSpPr/>
            <p:nvPr/>
          </p:nvGrpSpPr>
          <p:grpSpPr>
            <a:xfrm>
              <a:off x="7430953" y="7030629"/>
              <a:ext cx="2145263" cy="1922146"/>
              <a:chOff x="9773801" y="5233615"/>
              <a:chExt cx="1413019" cy="2008689"/>
            </a:xfrm>
          </p:grpSpPr>
          <p:sp>
            <p:nvSpPr>
              <p:cNvPr id="196" name="Google Shape;196;p7"/>
              <p:cNvSpPr txBox="1"/>
              <p:nvPr/>
            </p:nvSpPr>
            <p:spPr>
              <a:xfrm>
                <a:off x="9773801" y="5233615"/>
                <a:ext cx="1413019" cy="10163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36"/>
                  <a:buFont typeface="Arial"/>
                  <a:buNone/>
                </a:pPr>
                <a:r>
                  <a:rPr lang="ja-JP" sz="1336" b="1" i="0" u="none" strike="noStrike" cap="none">
                    <a:solidFill>
                      <a:srgbClr val="3A3838"/>
                    </a:solidFill>
                    <a:latin typeface="Meiryo"/>
                    <a:ea typeface="Meiryo"/>
                    <a:cs typeface="Meiryo"/>
                    <a:sym typeface="Meiryo"/>
                  </a:rPr>
                  <a:t>導入費用</a:t>
                </a:r>
                <a:endParaRPr sz="1336" b="1" i="0" u="none" strike="noStrike" cap="none">
                  <a:solidFill>
                    <a:srgbClr val="3A3838"/>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2673"/>
                  <a:buFont typeface="Arial"/>
                  <a:buNone/>
                </a:pPr>
                <a:r>
                  <a:rPr lang="ja-JP" sz="2673" b="1" i="0" u="none" strike="noStrike" cap="none">
                    <a:solidFill>
                      <a:srgbClr val="FF0000"/>
                    </a:solidFill>
                    <a:latin typeface="Meiryo"/>
                    <a:ea typeface="Meiryo"/>
                    <a:cs typeface="Meiryo"/>
                    <a:sym typeface="Meiryo"/>
                  </a:rPr>
                  <a:t>約1万円</a:t>
                </a:r>
                <a:endParaRPr sz="1400" b="0" i="0" u="none" strike="noStrike" cap="none">
                  <a:solidFill>
                    <a:srgbClr val="000000"/>
                  </a:solidFill>
                  <a:latin typeface="Arial"/>
                  <a:ea typeface="Arial"/>
                  <a:cs typeface="Arial"/>
                  <a:sym typeface="Arial"/>
                </a:endParaRPr>
              </a:p>
            </p:txBody>
          </p:sp>
          <p:sp>
            <p:nvSpPr>
              <p:cNvPr id="197" name="Google Shape;197;p7"/>
              <p:cNvSpPr txBox="1"/>
              <p:nvPr/>
            </p:nvSpPr>
            <p:spPr>
              <a:xfrm>
                <a:off x="9897043" y="6225922"/>
                <a:ext cx="1196711" cy="10163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36"/>
                  <a:buFont typeface="Arial"/>
                  <a:buNone/>
                </a:pPr>
                <a:r>
                  <a:rPr lang="ja-JP" sz="1336" b="1" i="0" u="none" strike="noStrike" cap="none">
                    <a:solidFill>
                      <a:srgbClr val="3A3838"/>
                    </a:solidFill>
                    <a:latin typeface="Meiryo"/>
                    <a:ea typeface="Meiryo"/>
                    <a:cs typeface="Meiryo"/>
                    <a:sym typeface="Meiryo"/>
                  </a:rPr>
                  <a:t>月額</a:t>
                </a:r>
                <a:endParaRPr sz="1336" b="1" i="0" u="none" strike="noStrike" cap="none">
                  <a:solidFill>
                    <a:srgbClr val="3A3838"/>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2673"/>
                  <a:buFont typeface="Arial"/>
                  <a:buNone/>
                </a:pPr>
                <a:r>
                  <a:rPr lang="ja-JP" sz="2673" b="1" i="0" u="none" strike="noStrike" cap="none">
                    <a:solidFill>
                      <a:srgbClr val="FF0000"/>
                    </a:solidFill>
                    <a:latin typeface="Meiryo"/>
                    <a:ea typeface="Meiryo"/>
                    <a:cs typeface="Meiryo"/>
                    <a:sym typeface="Meiryo"/>
                  </a:rPr>
                  <a:t>0円</a:t>
                </a:r>
                <a:endParaRPr sz="2406" b="1" i="0" u="none" strike="noStrike" cap="none">
                  <a:solidFill>
                    <a:srgbClr val="FF0000"/>
                  </a:solidFill>
                  <a:latin typeface="Meiryo"/>
                  <a:ea typeface="Meiryo"/>
                  <a:cs typeface="Meiryo"/>
                  <a:sym typeface="Meiryo"/>
                </a:endParaRPr>
              </a:p>
            </p:txBody>
          </p:sp>
        </p:grpSp>
      </p:grpSp>
      <p:sp>
        <p:nvSpPr>
          <p:cNvPr id="198" name="Google Shape;198;p7"/>
          <p:cNvSpPr txBox="1"/>
          <p:nvPr/>
        </p:nvSpPr>
        <p:spPr>
          <a:xfrm>
            <a:off x="6018567" y="5771111"/>
            <a:ext cx="2141783" cy="8531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737"/>
              <a:buFont typeface="Arial"/>
              <a:buNone/>
            </a:pPr>
            <a:r>
              <a:rPr lang="ja-JP" sz="1737" b="1" i="0" u="sng" strike="noStrike" cap="none">
                <a:solidFill>
                  <a:srgbClr val="FF0000"/>
                </a:solidFill>
                <a:latin typeface="Meiryo"/>
                <a:ea typeface="Meiryo"/>
                <a:cs typeface="Meiryo"/>
                <a:sym typeface="Meiryo"/>
              </a:rPr>
              <a:t>大幅なコスト削減</a:t>
            </a:r>
            <a:endParaRPr sz="1737" b="1" i="0" u="sng" strike="noStrike" cap="none">
              <a:solidFill>
                <a:srgbClr val="FF000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737"/>
              <a:buFont typeface="Arial"/>
              <a:buNone/>
            </a:pPr>
            <a:r>
              <a:rPr lang="ja-JP" sz="1737" b="1" i="0" u="sng" strike="noStrike" cap="none">
                <a:solidFill>
                  <a:srgbClr val="FF0000"/>
                </a:solidFill>
                <a:latin typeface="Meiryo"/>
                <a:ea typeface="Meiryo"/>
                <a:cs typeface="Meiryo"/>
                <a:sym typeface="Meiryo"/>
              </a:rPr>
              <a:t>操作難易度の軽減</a:t>
            </a:r>
            <a:endParaRPr sz="1737" b="1" i="0" u="sng" strike="noStrike" cap="none">
              <a:solidFill>
                <a:srgbClr val="FF000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470"/>
              <a:buFont typeface="Arial"/>
              <a:buNone/>
            </a:pPr>
            <a:r>
              <a:rPr lang="ja-JP" sz="1470" b="1" i="0" u="none" strike="noStrike" cap="none">
                <a:solidFill>
                  <a:srgbClr val="3A3838"/>
                </a:solidFill>
                <a:latin typeface="Meiryo"/>
                <a:ea typeface="Meiryo"/>
                <a:cs typeface="Meiryo"/>
                <a:sym typeface="Meiryo"/>
              </a:rPr>
              <a:t>を実現</a:t>
            </a:r>
            <a:endParaRPr sz="1470" b="1" i="0" u="none" strike="noStrike" cap="none">
              <a:solidFill>
                <a:srgbClr val="3A3838"/>
              </a:solidFill>
              <a:latin typeface="Meiryo"/>
              <a:ea typeface="Meiryo"/>
              <a:cs typeface="Meiryo"/>
              <a:sym typeface="Meiryo"/>
            </a:endParaRPr>
          </a:p>
        </p:txBody>
      </p:sp>
      <p:sp>
        <p:nvSpPr>
          <p:cNvPr id="199" name="Google Shape;199;p7"/>
          <p:cNvSpPr/>
          <p:nvPr/>
        </p:nvSpPr>
        <p:spPr>
          <a:xfrm>
            <a:off x="3835752" y="2655720"/>
            <a:ext cx="1459700" cy="1135320"/>
          </a:xfrm>
          <a:prstGeom prst="downArrow">
            <a:avLst>
              <a:gd name="adj1" fmla="val 57708"/>
              <a:gd name="adj2" fmla="val 36759"/>
            </a:avLst>
          </a:prstGeom>
          <a:gradFill>
            <a:gsLst>
              <a:gs pos="0">
                <a:schemeClr val="lt1"/>
              </a:gs>
              <a:gs pos="89000">
                <a:srgbClr val="C9C9C9"/>
              </a:gs>
              <a:gs pos="100000">
                <a:srgbClr val="C9C9C9"/>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3"/>
              <a:buFont typeface="Arial"/>
              <a:buNone/>
            </a:pPr>
            <a:endParaRPr sz="1203" b="0" i="0" u="none" strike="noStrike" cap="none">
              <a:solidFill>
                <a:schemeClr val="lt1"/>
              </a:solidFill>
              <a:latin typeface="Meiryo"/>
              <a:ea typeface="Meiryo"/>
              <a:cs typeface="Meiryo"/>
              <a:sym typeface="Meiryo"/>
            </a:endParaRPr>
          </a:p>
        </p:txBody>
      </p:sp>
      <p:sp>
        <p:nvSpPr>
          <p:cNvPr id="200" name="Google Shape;200;p7"/>
          <p:cNvSpPr txBox="1"/>
          <p:nvPr/>
        </p:nvSpPr>
        <p:spPr>
          <a:xfrm>
            <a:off x="1590782" y="2921388"/>
            <a:ext cx="6151568" cy="35965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737"/>
              <a:buFont typeface="Arial"/>
              <a:buNone/>
            </a:pPr>
            <a:r>
              <a:rPr lang="ja-JP" sz="1737" b="1" i="0" u="none" strike="noStrike" cap="none">
                <a:solidFill>
                  <a:srgbClr val="3A3838"/>
                </a:solidFill>
                <a:latin typeface="Meiryo"/>
                <a:ea typeface="Meiryo"/>
                <a:cs typeface="Meiryo"/>
                <a:sym typeface="Meiryo"/>
              </a:rPr>
              <a:t>より</a:t>
            </a:r>
            <a:r>
              <a:rPr lang="ja-JP" sz="1737" b="1" i="0" u="sng" strike="noStrike" cap="none">
                <a:solidFill>
                  <a:srgbClr val="FF0000"/>
                </a:solidFill>
                <a:latin typeface="Meiryo"/>
                <a:ea typeface="Meiryo"/>
                <a:cs typeface="Meiryo"/>
                <a:sym typeface="Meiryo"/>
              </a:rPr>
              <a:t>低コスト</a:t>
            </a:r>
            <a:r>
              <a:rPr lang="ja-JP" sz="1737" b="1" i="0" u="none" strike="noStrike" cap="none">
                <a:solidFill>
                  <a:srgbClr val="3A3838"/>
                </a:solidFill>
                <a:latin typeface="Meiryo"/>
                <a:ea typeface="Meiryo"/>
                <a:cs typeface="Meiryo"/>
                <a:sym typeface="Meiryo"/>
              </a:rPr>
              <a:t>かつ</a:t>
            </a:r>
            <a:r>
              <a:rPr lang="ja-JP" sz="1737" b="1" i="0" u="sng" strike="noStrike" cap="none">
                <a:solidFill>
                  <a:srgbClr val="FF0000"/>
                </a:solidFill>
                <a:latin typeface="Meiryo"/>
                <a:ea typeface="Meiryo"/>
                <a:cs typeface="Meiryo"/>
                <a:sym typeface="Meiryo"/>
              </a:rPr>
              <a:t>簡単な操作性</a:t>
            </a:r>
            <a:r>
              <a:rPr lang="ja-JP" sz="1737" b="1" i="0" u="none" strike="noStrike" cap="none">
                <a:solidFill>
                  <a:srgbClr val="3A3838"/>
                </a:solidFill>
                <a:latin typeface="Meiryo"/>
                <a:ea typeface="Meiryo"/>
                <a:cs typeface="Meiryo"/>
                <a:sym typeface="Meiryo"/>
              </a:rPr>
              <a:t>の機器や配信サービスを調査</a:t>
            </a:r>
            <a:endParaRPr sz="1400" b="0" i="0" u="none" strike="noStrike" cap="none">
              <a:solidFill>
                <a:srgbClr val="000000"/>
              </a:solidFill>
              <a:latin typeface="Arial"/>
              <a:ea typeface="Arial"/>
              <a:cs typeface="Arial"/>
              <a:sym typeface="Arial"/>
            </a:endParaRPr>
          </a:p>
        </p:txBody>
      </p:sp>
      <p:pic>
        <p:nvPicPr>
          <p:cNvPr id="201" name="Google Shape;201;p7"/>
          <p:cNvPicPr preferRelativeResize="0"/>
          <p:nvPr/>
        </p:nvPicPr>
        <p:blipFill rotWithShape="1">
          <a:blip r:embed="rId7">
            <a:alphaModFix/>
          </a:blip>
          <a:srcRect/>
          <a:stretch/>
        </p:blipFill>
        <p:spPr>
          <a:xfrm>
            <a:off x="6195309" y="135260"/>
            <a:ext cx="2857500" cy="409575"/>
          </a:xfrm>
          <a:prstGeom prst="rect">
            <a:avLst/>
          </a:prstGeom>
          <a:noFill/>
          <a:ln>
            <a:noFill/>
          </a:ln>
        </p:spPr>
      </p:pic>
      <p:sp>
        <p:nvSpPr>
          <p:cNvPr id="202" name="Google Shape;202;p7"/>
          <p:cNvSpPr/>
          <p:nvPr/>
        </p:nvSpPr>
        <p:spPr>
          <a:xfrm>
            <a:off x="0" y="-49520"/>
            <a:ext cx="9144000" cy="750402"/>
          </a:xfrm>
          <a:prstGeom prst="rect">
            <a:avLst/>
          </a:prstGeom>
          <a:noFill/>
          <a:ln w="12700" cap="flat" cmpd="sng">
            <a:solidFill>
              <a:srgbClr val="4FBF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grpSp>
        <p:nvGrpSpPr>
          <p:cNvPr id="207" name="Google Shape;207;p8"/>
          <p:cNvGrpSpPr/>
          <p:nvPr/>
        </p:nvGrpSpPr>
        <p:grpSpPr>
          <a:xfrm>
            <a:off x="1261488" y="814563"/>
            <a:ext cx="6813269" cy="1315143"/>
            <a:chOff x="1265859" y="814366"/>
            <a:chExt cx="6813269" cy="1315143"/>
          </a:xfrm>
        </p:grpSpPr>
        <p:grpSp>
          <p:nvGrpSpPr>
            <p:cNvPr id="208" name="Google Shape;208;p8"/>
            <p:cNvGrpSpPr/>
            <p:nvPr/>
          </p:nvGrpSpPr>
          <p:grpSpPr>
            <a:xfrm>
              <a:off x="1265859" y="814366"/>
              <a:ext cx="6813269" cy="1315143"/>
              <a:chOff x="224806" y="1343808"/>
              <a:chExt cx="10196245" cy="1687353"/>
            </a:xfrm>
          </p:grpSpPr>
          <p:sp>
            <p:nvSpPr>
              <p:cNvPr id="209" name="Google Shape;209;p8"/>
              <p:cNvSpPr/>
              <p:nvPr/>
            </p:nvSpPr>
            <p:spPr>
              <a:xfrm>
                <a:off x="239843" y="1694575"/>
                <a:ext cx="10181208" cy="1336586"/>
              </a:xfrm>
              <a:prstGeom prst="rect">
                <a:avLst/>
              </a:prstGeom>
              <a:solidFill>
                <a:schemeClr val="lt1"/>
              </a:solidFill>
              <a:ln w="28575"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3"/>
                  <a:buFont typeface="Arial"/>
                  <a:buNone/>
                </a:pPr>
                <a:endParaRPr sz="1203" b="0" i="0" u="none" strike="noStrike" cap="none">
                  <a:solidFill>
                    <a:schemeClr val="lt1"/>
                  </a:solidFill>
                  <a:latin typeface="Meiryo"/>
                  <a:ea typeface="Meiryo"/>
                  <a:cs typeface="Meiryo"/>
                  <a:sym typeface="Meiryo"/>
                </a:endParaRPr>
              </a:p>
            </p:txBody>
          </p:sp>
          <p:sp>
            <p:nvSpPr>
              <p:cNvPr id="210" name="Google Shape;210;p8"/>
              <p:cNvSpPr txBox="1"/>
              <p:nvPr/>
            </p:nvSpPr>
            <p:spPr>
              <a:xfrm>
                <a:off x="354992" y="1915137"/>
                <a:ext cx="9552610" cy="5405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38"/>
                  <a:buFont typeface="Arial"/>
                  <a:buNone/>
                </a:pPr>
                <a:endParaRPr sz="2138" b="1" i="0" u="none" strike="noStrike" cap="none">
                  <a:solidFill>
                    <a:srgbClr val="00AC4E"/>
                  </a:solidFill>
                  <a:latin typeface="Meiryo"/>
                  <a:ea typeface="Meiryo"/>
                  <a:cs typeface="Meiryo"/>
                  <a:sym typeface="Meiryo"/>
                </a:endParaRPr>
              </a:p>
            </p:txBody>
          </p:sp>
          <p:sp>
            <p:nvSpPr>
              <p:cNvPr id="211" name="Google Shape;211;p8"/>
              <p:cNvSpPr/>
              <p:nvPr/>
            </p:nvSpPr>
            <p:spPr>
              <a:xfrm>
                <a:off x="224806" y="1343808"/>
                <a:ext cx="2427951" cy="37761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lt1"/>
                    </a:solidFill>
                    <a:latin typeface="Meiryo"/>
                    <a:ea typeface="Meiryo"/>
                    <a:cs typeface="Meiryo"/>
                    <a:sym typeface="Meiryo"/>
                  </a:rPr>
                  <a:t>追加の要望と課題</a:t>
                </a:r>
                <a:endParaRPr sz="1400" b="0" i="0" u="none" strike="noStrike" cap="none">
                  <a:solidFill>
                    <a:srgbClr val="000000"/>
                  </a:solidFill>
                  <a:latin typeface="Arial"/>
                  <a:ea typeface="Arial"/>
                  <a:cs typeface="Arial"/>
                  <a:sym typeface="Arial"/>
                </a:endParaRPr>
              </a:p>
            </p:txBody>
          </p:sp>
        </p:grpSp>
        <p:sp>
          <p:nvSpPr>
            <p:cNvPr id="212" name="Google Shape;212;p8"/>
            <p:cNvSpPr txBox="1"/>
            <p:nvPr/>
          </p:nvSpPr>
          <p:spPr>
            <a:xfrm>
              <a:off x="1275906" y="1159884"/>
              <a:ext cx="6803221"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a:solidFill>
                    <a:srgbClr val="FF0000"/>
                  </a:solidFill>
                  <a:latin typeface="Meiryo"/>
                  <a:ea typeface="Meiryo"/>
                  <a:cs typeface="Meiryo"/>
                  <a:sym typeface="Meiryo"/>
                </a:rPr>
                <a:t>正午</a:t>
              </a:r>
              <a:r>
                <a:rPr lang="ja-JP" sz="1800" b="1" i="0" u="none" strike="noStrike" cap="none">
                  <a:solidFill>
                    <a:srgbClr val="FF0000"/>
                  </a:solidFill>
                  <a:latin typeface="Meiryo"/>
                  <a:ea typeface="Meiryo"/>
                  <a:cs typeface="Meiryo"/>
                  <a:sym typeface="Meiryo"/>
                </a:rPr>
                <a:t>～午後3時の間</a:t>
              </a:r>
              <a:r>
                <a:rPr lang="ja-JP" sz="1800" b="1" i="0" u="none" strike="noStrike" cap="none">
                  <a:solidFill>
                    <a:srgbClr val="3A3838"/>
                  </a:solidFill>
                  <a:latin typeface="Meiryo"/>
                  <a:ea typeface="Meiryo"/>
                  <a:cs typeface="Meiryo"/>
                  <a:sym typeface="Meiryo"/>
                </a:rPr>
                <a:t>でライブ配信がしたい。</a:t>
              </a:r>
              <a:endParaRPr sz="1800" b="1" i="0" u="none" strike="noStrike" cap="none">
                <a:solidFill>
                  <a:srgbClr val="3A3838"/>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3A3838"/>
                  </a:solidFill>
                  <a:latin typeface="Meiryo"/>
                  <a:ea typeface="Meiryo"/>
                  <a:cs typeface="Meiryo"/>
                  <a:sym typeface="Meiryo"/>
                </a:rPr>
                <a:t>しかし人手不足のため、</a:t>
              </a:r>
              <a:r>
                <a:rPr lang="ja-JP" sz="1800" b="1" i="0" u="sng" strike="noStrike" cap="none">
                  <a:solidFill>
                    <a:srgbClr val="3A3838"/>
                  </a:solidFill>
                  <a:latin typeface="Meiryo"/>
                  <a:ea typeface="Meiryo"/>
                  <a:cs typeface="Meiryo"/>
                  <a:sym typeface="Meiryo"/>
                </a:rPr>
                <a:t>その時間帯にライブ配信を</a:t>
              </a:r>
              <a:endParaRPr sz="1800" b="1" i="0" u="sng" strike="noStrike" cap="none">
                <a:solidFill>
                  <a:srgbClr val="3A3838"/>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800"/>
                <a:buFont typeface="Arial"/>
                <a:buNone/>
              </a:pPr>
              <a:r>
                <a:rPr lang="ja-JP" sz="1800" b="1" i="0" u="sng" strike="noStrike" cap="none">
                  <a:solidFill>
                    <a:srgbClr val="3A3838"/>
                  </a:solidFill>
                  <a:latin typeface="Meiryo"/>
                  <a:ea typeface="Meiryo"/>
                  <a:cs typeface="Meiryo"/>
                  <a:sym typeface="Meiryo"/>
                </a:rPr>
                <a:t>開始/終了できる人がいるか分からない。</a:t>
              </a:r>
              <a:endParaRPr sz="1400" b="0" i="0" u="none" strike="noStrike" cap="none">
                <a:solidFill>
                  <a:srgbClr val="000000"/>
                </a:solidFill>
                <a:latin typeface="Arial"/>
                <a:ea typeface="Arial"/>
                <a:cs typeface="Arial"/>
                <a:sym typeface="Arial"/>
              </a:endParaRPr>
            </a:p>
          </p:txBody>
        </p:sp>
      </p:grpSp>
      <p:grpSp>
        <p:nvGrpSpPr>
          <p:cNvPr id="213" name="Google Shape;213;p8"/>
          <p:cNvGrpSpPr/>
          <p:nvPr/>
        </p:nvGrpSpPr>
        <p:grpSpPr>
          <a:xfrm>
            <a:off x="1833801" y="4156402"/>
            <a:ext cx="5476398" cy="1786861"/>
            <a:chOff x="1833800" y="4177879"/>
            <a:chExt cx="5476398" cy="1786861"/>
          </a:xfrm>
        </p:grpSpPr>
        <p:pic>
          <p:nvPicPr>
            <p:cNvPr id="214" name="Google Shape;214;p8"/>
            <p:cNvPicPr preferRelativeResize="0"/>
            <p:nvPr/>
          </p:nvPicPr>
          <p:blipFill rotWithShape="1">
            <a:blip r:embed="rId3">
              <a:alphaModFix/>
            </a:blip>
            <a:srcRect/>
            <a:stretch/>
          </p:blipFill>
          <p:spPr>
            <a:xfrm>
              <a:off x="1833800" y="4177879"/>
              <a:ext cx="5476398" cy="1786861"/>
            </a:xfrm>
            <a:prstGeom prst="rect">
              <a:avLst/>
            </a:prstGeom>
            <a:noFill/>
            <a:ln>
              <a:noFill/>
            </a:ln>
          </p:spPr>
        </p:pic>
        <p:sp>
          <p:nvSpPr>
            <p:cNvPr id="215" name="Google Shape;215;p8"/>
            <p:cNvSpPr/>
            <p:nvPr/>
          </p:nvSpPr>
          <p:spPr>
            <a:xfrm>
              <a:off x="1948875" y="4326519"/>
              <a:ext cx="1630806" cy="1460640"/>
            </a:xfrm>
            <a:prstGeom prst="donut">
              <a:avLst>
                <a:gd name="adj" fmla="val 10714"/>
              </a:avLst>
            </a:prstGeom>
            <a:solidFill>
              <a:srgbClr val="2BF539">
                <a:alpha val="4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3"/>
                <a:buFont typeface="Arial"/>
                <a:buNone/>
              </a:pPr>
              <a:endParaRPr sz="1203" b="0" i="0" u="none" strike="noStrike" cap="none">
                <a:solidFill>
                  <a:schemeClr val="dk1"/>
                </a:solidFill>
                <a:latin typeface="Meiryo"/>
                <a:ea typeface="Meiryo"/>
                <a:cs typeface="Meiryo"/>
                <a:sym typeface="Meiryo"/>
              </a:endParaRPr>
            </a:p>
          </p:txBody>
        </p:sp>
        <p:sp>
          <p:nvSpPr>
            <p:cNvPr id="216" name="Google Shape;216;p8"/>
            <p:cNvSpPr/>
            <p:nvPr/>
          </p:nvSpPr>
          <p:spPr>
            <a:xfrm>
              <a:off x="3756596" y="4280982"/>
              <a:ext cx="1630806" cy="1493727"/>
            </a:xfrm>
            <a:prstGeom prst="donut">
              <a:avLst>
                <a:gd name="adj" fmla="val 10714"/>
              </a:avLst>
            </a:prstGeom>
            <a:solidFill>
              <a:srgbClr val="2BF539">
                <a:alpha val="4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3"/>
                <a:buFont typeface="Arial"/>
                <a:buNone/>
              </a:pPr>
              <a:endParaRPr sz="1203" b="0" i="0" u="none" strike="noStrike" cap="none">
                <a:solidFill>
                  <a:schemeClr val="dk1"/>
                </a:solidFill>
                <a:latin typeface="Meiryo"/>
                <a:ea typeface="Meiryo"/>
                <a:cs typeface="Meiryo"/>
                <a:sym typeface="Meiryo"/>
              </a:endParaRPr>
            </a:p>
          </p:txBody>
        </p:sp>
        <p:sp>
          <p:nvSpPr>
            <p:cNvPr id="217" name="Google Shape;217;p8"/>
            <p:cNvSpPr/>
            <p:nvPr/>
          </p:nvSpPr>
          <p:spPr>
            <a:xfrm>
              <a:off x="5588959" y="4317353"/>
              <a:ext cx="1628196" cy="1490880"/>
            </a:xfrm>
            <a:prstGeom prst="donut">
              <a:avLst>
                <a:gd name="adj" fmla="val 10714"/>
              </a:avLst>
            </a:prstGeom>
            <a:solidFill>
              <a:srgbClr val="2BF539">
                <a:alpha val="4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3"/>
                <a:buFont typeface="Arial"/>
                <a:buNone/>
              </a:pPr>
              <a:endParaRPr sz="1203" b="0" i="0" u="none" strike="noStrike" cap="none">
                <a:solidFill>
                  <a:schemeClr val="dk1"/>
                </a:solidFill>
                <a:latin typeface="Meiryo"/>
                <a:ea typeface="Meiryo"/>
                <a:cs typeface="Meiryo"/>
                <a:sym typeface="Meiryo"/>
              </a:endParaRPr>
            </a:p>
          </p:txBody>
        </p:sp>
      </p:grpSp>
      <p:sp>
        <p:nvSpPr>
          <p:cNvPr id="218" name="Google Shape;218;p8"/>
          <p:cNvSpPr txBox="1"/>
          <p:nvPr/>
        </p:nvSpPr>
        <p:spPr>
          <a:xfrm>
            <a:off x="1734491" y="6091903"/>
            <a:ext cx="5675018" cy="668132"/>
          </a:xfrm>
          <a:prstGeom prst="rect">
            <a:avLst/>
          </a:prstGeom>
          <a:solidFill>
            <a:schemeClr val="lt1"/>
          </a:solidFill>
          <a:ln w="28575" cap="flat" cmpd="sng">
            <a:solidFill>
              <a:srgbClr val="FF5D5D"/>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70"/>
              <a:buFont typeface="Arial"/>
              <a:buNone/>
            </a:pPr>
            <a:r>
              <a:rPr lang="ja-JP" sz="1870" b="1" i="0" u="none" strike="noStrike" cap="none">
                <a:solidFill>
                  <a:srgbClr val="3A3838"/>
                </a:solidFill>
                <a:latin typeface="Meiryo"/>
                <a:ea typeface="Meiryo"/>
                <a:cs typeface="Meiryo"/>
                <a:sym typeface="Meiryo"/>
              </a:rPr>
              <a:t>3つの課題をクリアし、</a:t>
            </a:r>
            <a:endParaRPr sz="1870" b="1" i="0" u="none" strike="noStrike" cap="none">
              <a:solidFill>
                <a:srgbClr val="3A3838"/>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870"/>
              <a:buFont typeface="Arial"/>
              <a:buNone/>
            </a:pPr>
            <a:r>
              <a:rPr lang="ja-JP" sz="1870" b="1" i="0" u="none" strike="noStrike" cap="none">
                <a:solidFill>
                  <a:srgbClr val="FF0000"/>
                </a:solidFill>
                <a:latin typeface="Meiryo"/>
                <a:ea typeface="Meiryo"/>
                <a:cs typeface="Meiryo"/>
                <a:sym typeface="Meiryo"/>
              </a:rPr>
              <a:t>「テレわんこ・テレにゃんこ」の環境を整えた</a:t>
            </a:r>
            <a:endParaRPr sz="1400" b="0" i="0" u="none" strike="noStrike" cap="none">
              <a:solidFill>
                <a:srgbClr val="000000"/>
              </a:solidFill>
              <a:latin typeface="Arial"/>
              <a:ea typeface="Arial"/>
              <a:cs typeface="Arial"/>
              <a:sym typeface="Arial"/>
            </a:endParaRPr>
          </a:p>
        </p:txBody>
      </p:sp>
      <p:sp>
        <p:nvSpPr>
          <p:cNvPr id="219" name="Google Shape;219;p8"/>
          <p:cNvSpPr txBox="1"/>
          <p:nvPr/>
        </p:nvSpPr>
        <p:spPr>
          <a:xfrm>
            <a:off x="1355520" y="2239811"/>
            <a:ext cx="6884127" cy="3391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4"/>
              <a:buFont typeface="Arial"/>
              <a:buNone/>
            </a:pPr>
            <a:r>
              <a:rPr lang="ja-JP" sz="1604" b="1" i="0" u="none" strike="noStrike" cap="none">
                <a:solidFill>
                  <a:srgbClr val="3A3838"/>
                </a:solidFill>
                <a:latin typeface="Meiryo"/>
                <a:ea typeface="Meiryo"/>
                <a:cs typeface="Meiryo"/>
                <a:sym typeface="Meiryo"/>
              </a:rPr>
              <a:t>⇒ 指定時刻になると</a:t>
            </a:r>
            <a:r>
              <a:rPr lang="ja-JP" sz="1604" b="1" i="0" u="sng" strike="noStrike" cap="none">
                <a:solidFill>
                  <a:srgbClr val="FF0000"/>
                </a:solidFill>
                <a:latin typeface="Meiryo"/>
                <a:ea typeface="Meiryo"/>
                <a:cs typeface="Meiryo"/>
                <a:sym typeface="Meiryo"/>
              </a:rPr>
              <a:t>自動でライブ配信を開始/終了するプログラム</a:t>
            </a:r>
            <a:r>
              <a:rPr lang="ja-JP" sz="1604" b="1" i="0" u="none" strike="noStrike" cap="none">
                <a:solidFill>
                  <a:srgbClr val="3A3838"/>
                </a:solidFill>
                <a:latin typeface="Meiryo"/>
                <a:ea typeface="Meiryo"/>
                <a:cs typeface="Meiryo"/>
                <a:sym typeface="Meiryo"/>
              </a:rPr>
              <a:t>を作成</a:t>
            </a:r>
            <a:endParaRPr sz="1400" b="0" i="0" u="none" strike="noStrike" cap="none">
              <a:solidFill>
                <a:srgbClr val="000000"/>
              </a:solidFill>
              <a:latin typeface="Arial"/>
              <a:ea typeface="Arial"/>
              <a:cs typeface="Arial"/>
              <a:sym typeface="Arial"/>
            </a:endParaRPr>
          </a:p>
        </p:txBody>
      </p:sp>
      <p:sp>
        <p:nvSpPr>
          <p:cNvPr id="220" name="Google Shape;220;p8"/>
          <p:cNvSpPr/>
          <p:nvPr/>
        </p:nvSpPr>
        <p:spPr>
          <a:xfrm>
            <a:off x="0" y="0"/>
            <a:ext cx="6018567" cy="700883"/>
          </a:xfrm>
          <a:prstGeom prst="rect">
            <a:avLst/>
          </a:prstGeom>
          <a:solidFill>
            <a:srgbClr val="4FBFC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ja-JP" sz="2500" b="1" i="0" u="none" strike="noStrike" cap="none">
                <a:solidFill>
                  <a:schemeClr val="lt1"/>
                </a:solidFill>
                <a:latin typeface="Meiryo"/>
                <a:ea typeface="Meiryo"/>
                <a:cs typeface="Meiryo"/>
                <a:sym typeface="Meiryo"/>
              </a:rPr>
              <a:t>外部プログラムによる自動化と課題解決</a:t>
            </a:r>
            <a:endParaRPr sz="2500" b="1" i="0" u="none" strike="noStrike" cap="none">
              <a:solidFill>
                <a:schemeClr val="lt1"/>
              </a:solidFill>
              <a:latin typeface="Meiryo"/>
              <a:ea typeface="Meiryo"/>
              <a:cs typeface="Meiryo"/>
              <a:sym typeface="Meiryo"/>
            </a:endParaRPr>
          </a:p>
        </p:txBody>
      </p:sp>
      <p:pic>
        <p:nvPicPr>
          <p:cNvPr id="221" name="Google Shape;221;p8"/>
          <p:cNvPicPr preferRelativeResize="0"/>
          <p:nvPr/>
        </p:nvPicPr>
        <p:blipFill rotWithShape="1">
          <a:blip r:embed="rId4">
            <a:alphaModFix/>
          </a:blip>
          <a:srcRect/>
          <a:stretch/>
        </p:blipFill>
        <p:spPr>
          <a:xfrm>
            <a:off x="6195309" y="135260"/>
            <a:ext cx="2857500" cy="409575"/>
          </a:xfrm>
          <a:prstGeom prst="rect">
            <a:avLst/>
          </a:prstGeom>
          <a:noFill/>
          <a:ln>
            <a:noFill/>
          </a:ln>
        </p:spPr>
      </p:pic>
      <p:sp>
        <p:nvSpPr>
          <p:cNvPr id="222" name="Google Shape;222;p8"/>
          <p:cNvSpPr txBox="1"/>
          <p:nvPr/>
        </p:nvSpPr>
        <p:spPr>
          <a:xfrm>
            <a:off x="1045690" y="3746644"/>
            <a:ext cx="725491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rgbClr val="3A3838"/>
                </a:solidFill>
                <a:latin typeface="Meiryo"/>
                <a:ea typeface="Meiryo"/>
                <a:cs typeface="Meiryo"/>
                <a:sym typeface="Meiryo"/>
              </a:rPr>
              <a:t>この</a:t>
            </a:r>
            <a:r>
              <a:rPr lang="ja-JP" sz="1600" b="1" i="0" u="sng" strike="noStrike" cap="none">
                <a:solidFill>
                  <a:srgbClr val="FF0000"/>
                </a:solidFill>
                <a:latin typeface="Meiryo"/>
                <a:ea typeface="Meiryo"/>
                <a:cs typeface="Meiryo"/>
                <a:sym typeface="Meiryo"/>
              </a:rPr>
              <a:t>プログラム</a:t>
            </a:r>
            <a:r>
              <a:rPr lang="ja-JP" sz="1600" b="1" i="0" u="none" strike="noStrike" cap="none">
                <a:solidFill>
                  <a:srgbClr val="3A3838"/>
                </a:solidFill>
                <a:latin typeface="Meiryo"/>
                <a:ea typeface="Meiryo"/>
                <a:cs typeface="Meiryo"/>
                <a:sym typeface="Meiryo"/>
              </a:rPr>
              <a:t>と</a:t>
            </a:r>
            <a:r>
              <a:rPr lang="ja-JP" sz="1600" b="1" i="0" u="sng" strike="noStrike" cap="none">
                <a:solidFill>
                  <a:srgbClr val="FF0000"/>
                </a:solidFill>
                <a:latin typeface="Meiryo"/>
                <a:ea typeface="Meiryo"/>
                <a:cs typeface="Meiryo"/>
                <a:sym typeface="Meiryo"/>
              </a:rPr>
              <a:t>ネットワークカメラ</a:t>
            </a:r>
            <a:r>
              <a:rPr lang="ja-JP" sz="1600" b="1" i="0" u="none" strike="noStrike" cap="none">
                <a:solidFill>
                  <a:srgbClr val="3A3838"/>
                </a:solidFill>
                <a:latin typeface="Meiryo"/>
                <a:ea typeface="Meiryo"/>
                <a:cs typeface="Meiryo"/>
                <a:sym typeface="Meiryo"/>
              </a:rPr>
              <a:t>と</a:t>
            </a:r>
            <a:r>
              <a:rPr lang="ja-JP" sz="1600" b="1" i="0" u="sng" strike="noStrike" cap="none">
                <a:solidFill>
                  <a:srgbClr val="FF0000"/>
                </a:solidFill>
                <a:latin typeface="Meiryo"/>
                <a:ea typeface="Meiryo"/>
                <a:cs typeface="Meiryo"/>
                <a:sym typeface="Meiryo"/>
              </a:rPr>
              <a:t>YoutubeLive</a:t>
            </a:r>
            <a:r>
              <a:rPr lang="ja-JP" sz="1600" b="1" i="0" u="none" strike="noStrike" cap="none">
                <a:solidFill>
                  <a:srgbClr val="3A3838"/>
                </a:solidFill>
                <a:latin typeface="Meiryo"/>
                <a:ea typeface="Meiryo"/>
                <a:cs typeface="Meiryo"/>
                <a:sym typeface="Meiryo"/>
              </a:rPr>
              <a:t>の組み合わせにより…</a:t>
            </a:r>
            <a:endParaRPr sz="1600" b="0" i="0" u="none" strike="noStrike" cap="none">
              <a:solidFill>
                <a:schemeClr val="dk1"/>
              </a:solidFill>
              <a:latin typeface="Calibri"/>
              <a:ea typeface="Calibri"/>
              <a:cs typeface="Calibri"/>
              <a:sym typeface="Calibri"/>
            </a:endParaRPr>
          </a:p>
        </p:txBody>
      </p:sp>
      <p:grpSp>
        <p:nvGrpSpPr>
          <p:cNvPr id="223" name="Google Shape;223;p8"/>
          <p:cNvGrpSpPr/>
          <p:nvPr/>
        </p:nvGrpSpPr>
        <p:grpSpPr>
          <a:xfrm>
            <a:off x="1732205" y="2594963"/>
            <a:ext cx="6192595" cy="987494"/>
            <a:chOff x="1808418" y="2621955"/>
            <a:chExt cx="6211165" cy="1057273"/>
          </a:xfrm>
        </p:grpSpPr>
        <p:sp>
          <p:nvSpPr>
            <p:cNvPr id="224" name="Google Shape;224;p8"/>
            <p:cNvSpPr/>
            <p:nvPr/>
          </p:nvSpPr>
          <p:spPr>
            <a:xfrm>
              <a:off x="1830530" y="2621955"/>
              <a:ext cx="6189053" cy="1057273"/>
            </a:xfrm>
            <a:prstGeom prst="rect">
              <a:avLst/>
            </a:prstGeom>
            <a:solidFill>
              <a:schemeClr val="lt1"/>
            </a:solidFill>
            <a:ln w="2857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5" name="Google Shape;225;p8"/>
            <p:cNvPicPr preferRelativeResize="0"/>
            <p:nvPr/>
          </p:nvPicPr>
          <p:blipFill rotWithShape="1">
            <a:blip r:embed="rId5">
              <a:alphaModFix/>
            </a:blip>
            <a:srcRect/>
            <a:stretch/>
          </p:blipFill>
          <p:spPr>
            <a:xfrm>
              <a:off x="1808418" y="2701125"/>
              <a:ext cx="6148147" cy="926677"/>
            </a:xfrm>
            <a:prstGeom prst="rect">
              <a:avLst/>
            </a:prstGeom>
            <a:noFill/>
            <a:ln>
              <a:noFill/>
            </a:ln>
          </p:spPr>
        </p:pic>
      </p:grpSp>
      <p:sp>
        <p:nvSpPr>
          <p:cNvPr id="226" name="Google Shape;226;p8"/>
          <p:cNvSpPr/>
          <p:nvPr/>
        </p:nvSpPr>
        <p:spPr>
          <a:xfrm>
            <a:off x="0" y="-49520"/>
            <a:ext cx="9144000" cy="750402"/>
          </a:xfrm>
          <a:prstGeom prst="rect">
            <a:avLst/>
          </a:prstGeom>
          <a:noFill/>
          <a:ln w="12700" cap="flat" cmpd="sng">
            <a:solidFill>
              <a:srgbClr val="4FBF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1307</Words>
  <Application>Microsoft Office PowerPoint</Application>
  <PresentationFormat>画面に合わせる (4:3)</PresentationFormat>
  <Paragraphs>148</Paragraphs>
  <Slides>11</Slides>
  <Notes>11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11</vt:i4>
      </vt:variant>
    </vt:vector>
  </HeadingPairs>
  <TitlesOfParts>
    <vt:vector size="15" baseType="lpstr">
      <vt:lpstr>Meiryo</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FUJIO @LPGs</dc:creator>
  <cp:lastModifiedBy>fujio（管理者）osamu</cp:lastModifiedBy>
  <cp:revision>1</cp:revision>
  <dcterms:created xsi:type="dcterms:W3CDTF">2021-01-29T11:21:12Z</dcterms:created>
  <dcterms:modified xsi:type="dcterms:W3CDTF">2021-02-19T00:09:51Z</dcterms:modified>
</cp:coreProperties>
</file>