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6" r:id="rId2"/>
    <p:sldId id="343" r:id="rId3"/>
    <p:sldId id="344" r:id="rId4"/>
    <p:sldId id="345" r:id="rId5"/>
    <p:sldId id="340" r:id="rId6"/>
    <p:sldId id="341" r:id="rId7"/>
    <p:sldId id="346" r:id="rId8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868DC-0016-439F-8A53-D83FCD835046}" v="1" dt="2021-03-18T01:20:28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93153" autoAdjust="0"/>
  </p:normalViewPr>
  <p:slideViewPr>
    <p:cSldViewPr>
      <p:cViewPr varScale="1">
        <p:scale>
          <a:sx n="80" d="100"/>
          <a:sy n="80" d="100"/>
        </p:scale>
        <p:origin x="106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jio（管理者）osamu" userId="c154d152-1889-4771-be1c-022fa0692a45" providerId="ADAL" clId="{739868DC-0016-439F-8A53-D83FCD835046}"/>
    <pc:docChg chg="custSel modSld modNotesMaster">
      <pc:chgData name="fujio（管理者）osamu" userId="c154d152-1889-4771-be1c-022fa0692a45" providerId="ADAL" clId="{739868DC-0016-439F-8A53-D83FCD835046}" dt="2021-03-18T01:45:23.580" v="1" actId="478"/>
      <pc:docMkLst>
        <pc:docMk/>
      </pc:docMkLst>
      <pc:sldChg chg="delSp mod">
        <pc:chgData name="fujio（管理者）osamu" userId="c154d152-1889-4771-be1c-022fa0692a45" providerId="ADAL" clId="{739868DC-0016-439F-8A53-D83FCD835046}" dt="2021-03-18T01:45:23.580" v="1" actId="478"/>
        <pc:sldMkLst>
          <pc:docMk/>
          <pc:sldMk cId="2927624888" sldId="340"/>
        </pc:sldMkLst>
        <pc:spChg chg="del">
          <ac:chgData name="fujio（管理者）osamu" userId="c154d152-1889-4771-be1c-022fa0692a45" providerId="ADAL" clId="{739868DC-0016-439F-8A53-D83FCD835046}" dt="2021-03-18T01:45:23.580" v="1" actId="478"/>
          <ac:spMkLst>
            <pc:docMk/>
            <pc:sldMk cId="2927624888" sldId="340"/>
            <ac:spMk id="27" creationId="{1F97453F-4474-4913-B410-AFE56E87D4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5699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5699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742729DA-E2F2-4599-873A-21DD352785AD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318" y="4752035"/>
            <a:ext cx="5487369" cy="3887736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551"/>
            <a:ext cx="2972393" cy="495699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991" y="9378551"/>
            <a:ext cx="2972392" cy="495699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A9688A10-D108-48C4-8B20-9095EBB0F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8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88A10-D108-48C4-8B20-9095EBB0FB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96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8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32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84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8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8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70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5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9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B58A-F7AF-447C-8241-D946EBC63D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A9A1-CB53-4908-8814-E712163D0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99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4E8D25-9DAB-4FA5-AE41-5FAE4C0E0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6012160" cy="400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A4AA50-CF26-45D6-AF2A-FE2497C0FC64}"/>
              </a:ext>
            </a:extLst>
          </p:cNvPr>
          <p:cNvSpPr txBox="1"/>
          <p:nvPr/>
        </p:nvSpPr>
        <p:spPr>
          <a:xfrm>
            <a:off x="-9213" y="2275358"/>
            <a:ext cx="9144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2021.2.20</a:t>
            </a:r>
            <a:r>
              <a:rPr lang="ja-JP" altLang="en-US" sz="24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（土）</a:t>
            </a:r>
            <a:endParaRPr lang="ja-JP" altLang="ja-JP" sz="2400" kern="100" dirty="0"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95093F-5CEA-4E30-A5C5-79B26DEDE310}"/>
              </a:ext>
            </a:extLst>
          </p:cNvPr>
          <p:cNvSpPr/>
          <p:nvPr/>
        </p:nvSpPr>
        <p:spPr>
          <a:xfrm>
            <a:off x="-2" y="2197661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BDF9C1-28E9-41AE-8E19-720CA002F3DB}"/>
              </a:ext>
            </a:extLst>
          </p:cNvPr>
          <p:cNvSpPr txBox="1"/>
          <p:nvPr/>
        </p:nvSpPr>
        <p:spPr>
          <a:xfrm>
            <a:off x="467544" y="2924944"/>
            <a:ext cx="51075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AR新藝体E" panose="040B0909000000000000" pitchFamily="49" charset="-128"/>
                <a:ea typeface="AR新藝体E" panose="040B0909000000000000" pitchFamily="49" charset="-128"/>
              </a:rPr>
              <a:t>人が資源</a:t>
            </a:r>
            <a:endParaRPr kumimoji="1" lang="en-US" altLang="ja-JP" sz="4000" dirty="0">
              <a:solidFill>
                <a:srgbClr val="0070C0"/>
              </a:solidFill>
              <a:latin typeface="AR新藝体E" panose="040B0909000000000000" pitchFamily="49" charset="-128"/>
              <a:ea typeface="AR新藝体E" panose="040B0909000000000000" pitchFamily="49" charset="-128"/>
            </a:endParaRPr>
          </a:p>
          <a:p>
            <a:r>
              <a:rPr kumimoji="1" lang="ja-JP" altLang="en-US" sz="3200" dirty="0">
                <a:latin typeface="AR新藝体E" panose="040B0909000000000000" pitchFamily="49" charset="-128"/>
                <a:ea typeface="AR新藝体E" panose="040B0909000000000000" pitchFamily="49" charset="-128"/>
              </a:rPr>
              <a:t>移住システム構築に向けた</a:t>
            </a:r>
            <a:endParaRPr kumimoji="1" lang="en-US" altLang="ja-JP" sz="3200" dirty="0">
              <a:latin typeface="AR新藝体E" panose="040B0909000000000000" pitchFamily="49" charset="-128"/>
              <a:ea typeface="AR新藝体E" panose="040B0909000000000000" pitchFamily="49" charset="-128"/>
            </a:endParaRPr>
          </a:p>
          <a:p>
            <a:r>
              <a:rPr kumimoji="1" lang="ja-JP" altLang="en-US" sz="3200" dirty="0">
                <a:latin typeface="AR新藝体E" panose="040B0909000000000000" pitchFamily="49" charset="-128"/>
                <a:ea typeface="AR新藝体E" panose="040B0909000000000000" pitchFamily="49" charset="-128"/>
              </a:rPr>
              <a:t>関係人口深化の取り組み</a:t>
            </a:r>
            <a:endParaRPr kumimoji="1" lang="en-US" altLang="ja-JP" sz="3200" dirty="0">
              <a:latin typeface="AR新藝体E" panose="040B0909000000000000" pitchFamily="49" charset="-128"/>
              <a:ea typeface="AR新藝体E" panose="040B09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9F9833-05AD-4B1C-B2B0-476ABCBFCBDF}"/>
              </a:ext>
            </a:extLst>
          </p:cNvPr>
          <p:cNvSpPr txBox="1"/>
          <p:nvPr/>
        </p:nvSpPr>
        <p:spPr>
          <a:xfrm>
            <a:off x="9211" y="1373867"/>
            <a:ext cx="9134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rgbClr val="ED7D31"/>
                </a:solidFill>
                <a:effectLst/>
                <a:latin typeface="游明朝" panose="02020400000000000000" pitchFamily="18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ＮＰＯ</a:t>
            </a:r>
            <a:r>
              <a:rPr lang="ja-JP" altLang="ja-JP" sz="3600" dirty="0">
                <a:solidFill>
                  <a:srgbClr val="ED7D31"/>
                </a:solidFill>
                <a:effectLst/>
                <a:latin typeface="游明朝" panose="02020400000000000000" pitchFamily="18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法人</a:t>
            </a:r>
            <a:r>
              <a:rPr lang="ja-JP" altLang="en-US" sz="3600" dirty="0">
                <a:solidFill>
                  <a:srgbClr val="ED7D31"/>
                </a:solidFill>
                <a:latin typeface="游明朝" panose="02020400000000000000" pitchFamily="18" charset="-128"/>
                <a:ea typeface="AR丸ゴシック体E" panose="020F0909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4800" dirty="0">
                <a:solidFill>
                  <a:srgbClr val="538135"/>
                </a:solidFill>
                <a:effectLst/>
                <a:latin typeface="游明朝" panose="02020400000000000000" pitchFamily="18" charset="-128"/>
                <a:ea typeface="AR P浪漫明朝体U" panose="02020A00000000000000" pitchFamily="18" charset="-128"/>
                <a:cs typeface="Times New Roman" panose="02020603050405020304" pitchFamily="18" charset="0"/>
              </a:rPr>
              <a:t>コネクト・ワ</a:t>
            </a:r>
            <a:r>
              <a:rPr lang="ja-JP" altLang="ja-JP" sz="4400" dirty="0">
                <a:solidFill>
                  <a:srgbClr val="538135"/>
                </a:solidFill>
                <a:effectLst/>
                <a:latin typeface="游明朝" panose="02020400000000000000" pitchFamily="18" charset="-128"/>
                <a:ea typeface="AR P浪漫明朝体U" panose="02020A00000000000000" pitchFamily="18" charset="-128"/>
                <a:cs typeface="Times New Roman" panose="02020603050405020304" pitchFamily="18" charset="0"/>
              </a:rPr>
              <a:t>ン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941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E6E198-C97D-4419-959A-6B5193534E30}"/>
              </a:ext>
            </a:extLst>
          </p:cNvPr>
          <p:cNvSpPr txBox="1"/>
          <p:nvPr/>
        </p:nvSpPr>
        <p:spPr>
          <a:xfrm>
            <a:off x="247474" y="271102"/>
            <a:ext cx="889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◎課題が解決したのか？</a:t>
            </a:r>
            <a:endParaRPr lang="ja-JP" altLang="en-US" sz="3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6C186B-D94F-4F29-8CBE-5453E90FC4F9}"/>
              </a:ext>
            </a:extLst>
          </p:cNvPr>
          <p:cNvSpPr/>
          <p:nvPr/>
        </p:nvSpPr>
        <p:spPr>
          <a:xfrm>
            <a:off x="0" y="792466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362A0E-7779-4C03-9920-072B7E3F174C}"/>
              </a:ext>
            </a:extLst>
          </p:cNvPr>
          <p:cNvSpPr/>
          <p:nvPr/>
        </p:nvSpPr>
        <p:spPr>
          <a:xfrm rot="5400000">
            <a:off x="-2225328" y="3825234"/>
            <a:ext cx="6002124" cy="63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85CFA5-A805-4564-BC4D-A90B1DD65B90}"/>
              </a:ext>
            </a:extLst>
          </p:cNvPr>
          <p:cNvSpPr txBox="1"/>
          <p:nvPr/>
        </p:nvSpPr>
        <p:spPr>
          <a:xfrm>
            <a:off x="1005433" y="1262365"/>
            <a:ext cx="78956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１．持続可能な福祉のまちづくり　</a:t>
            </a:r>
            <a:r>
              <a:rPr lang="ja-JP" altLang="en-US" sz="3200" b="1" dirty="0">
                <a:solidFill>
                  <a:schemeClr val="accent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◎</a:t>
            </a: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・誰もが住み慣れた地域で暮らし続けられるまちを創る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（持続可能なまちづくりの）ために、どんなふうに考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え、具体的にどのような仕掛けや仕組みが必要かを知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りたい。</a:t>
            </a:r>
          </a:p>
          <a:p>
            <a:endParaRPr lang="ja-JP" altLang="en-US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２．収益を生む事業の展開　</a:t>
            </a:r>
            <a:r>
              <a:rPr lang="ja-JP" altLang="en-US" sz="3200" dirty="0">
                <a:solidFill>
                  <a:srgbClr val="FFC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▲</a:t>
            </a: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・ある程度収益を生む取組を行うにはどうしたらいいか。</a:t>
            </a:r>
          </a:p>
          <a:p>
            <a:endParaRPr lang="ja-JP" altLang="en-US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３．調査や分析のノウハウの習得　</a:t>
            </a:r>
            <a:r>
              <a:rPr lang="ja-JP" altLang="en-US" sz="3200" dirty="0">
                <a:solidFill>
                  <a:srgbClr val="FFC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▲</a:t>
            </a: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・調査や分析のノウハウを身に付けたい。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・ファシリテーションのノウハウも学びたい。</a:t>
            </a:r>
          </a:p>
          <a:p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27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A4AA50-CF26-45D6-AF2A-FE2497C0FC64}"/>
              </a:ext>
            </a:extLst>
          </p:cNvPr>
          <p:cNvSpPr txBox="1"/>
          <p:nvPr/>
        </p:nvSpPr>
        <p:spPr>
          <a:xfrm>
            <a:off x="-1" y="612073"/>
            <a:ext cx="9144001" cy="1298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3200" kern="1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3200" kern="1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ｉｊｕ９</a:t>
            </a:r>
            <a:r>
              <a:rPr lang="ja-JP" altLang="ja-JP" sz="3200" kern="1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3200" kern="1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プロジェクト</a:t>
            </a:r>
            <a:endParaRPr lang="ja-JP" altLang="ja-JP" sz="3200" kern="100" dirty="0"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ja-JP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―</a:t>
            </a:r>
            <a:r>
              <a:rPr lang="ja-JP" altLang="en-US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最高の教育環境で、お子さんの心と体と頭を育てませんか？</a:t>
            </a:r>
            <a:r>
              <a:rPr lang="ja-JP" altLang="ja-JP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―</a:t>
            </a:r>
            <a:endParaRPr lang="ja-JP" altLang="ja-JP" kern="100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37E6F56A-6610-47F7-B4AE-A70E2731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2128290"/>
            <a:ext cx="927848" cy="7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>
            <a:extLst>
              <a:ext uri="{FF2B5EF4-FFF2-40B4-BE49-F238E27FC236}">
                <a16:creationId xmlns:a16="http://schemas.microsoft.com/office/drawing/2014/main" id="{B06551D8-0BC4-4FA5-BFEC-96630ECB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14" y="2325434"/>
            <a:ext cx="1037693" cy="7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DB6DBA7-FE78-48A9-B2C4-DD173A79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21" y="3380181"/>
            <a:ext cx="881236" cy="7682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1C4769A-C82C-4BEF-9539-F6FD2BBAC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11" y="2029328"/>
            <a:ext cx="713210" cy="7490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AB111F-96F3-44C2-AADF-D492D2DA9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255" y="2142695"/>
            <a:ext cx="745404" cy="6543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6B7847F-7AFF-481C-8A01-1CC0A155E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061" y="3633357"/>
            <a:ext cx="861767" cy="85229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938352E-9D31-4D4D-8AD4-018C2D8A8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828" y="3263100"/>
            <a:ext cx="689190" cy="1078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DAB2F8B-1719-4914-A7EB-B7C7A2A87F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984" y="4607234"/>
            <a:ext cx="2724082" cy="204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240809-20B1-4C2D-B649-80A6025B4C2D}"/>
              </a:ext>
            </a:extLst>
          </p:cNvPr>
          <p:cNvSpPr txBox="1"/>
          <p:nvPr/>
        </p:nvSpPr>
        <p:spPr>
          <a:xfrm>
            <a:off x="324934" y="2063525"/>
            <a:ext cx="55327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●コンセプト●</a:t>
            </a:r>
            <a:endParaRPr kumimoji="1"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１００年のうち、９年を鹿野で暮らす</a:t>
            </a:r>
            <a:endParaRPr kumimoji="1" lang="en-US" altLang="ja-JP" sz="2400" dirty="0"/>
          </a:p>
          <a:p>
            <a:r>
              <a:rPr kumimoji="1" lang="ja-JP" altLang="en-US" sz="2400" dirty="0"/>
              <a:t>という生き方。</a:t>
            </a:r>
            <a:endParaRPr kumimoji="1" lang="en-US" altLang="ja-JP" sz="2400" dirty="0"/>
          </a:p>
          <a:p>
            <a:r>
              <a:rPr kumimoji="1" lang="ja-JP" altLang="en-US" sz="2400" dirty="0"/>
              <a:t>心と体と頭が最も発達する小学校６年間と中学校３年間を、最高の教育環境で過ごすために、就学・居住・親の就労・生活をサポートする。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さりげなく。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そして、自立！</a:t>
            </a:r>
            <a:endParaRPr kumimoji="1" lang="en-US" altLang="ja-JP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95093F-5CEA-4E30-A5C5-79B26DEDE310}"/>
              </a:ext>
            </a:extLst>
          </p:cNvPr>
          <p:cNvSpPr/>
          <p:nvPr/>
        </p:nvSpPr>
        <p:spPr>
          <a:xfrm>
            <a:off x="-1" y="1845578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自立 イラスト に対する画像結果">
            <a:extLst>
              <a:ext uri="{FF2B5EF4-FFF2-40B4-BE49-F238E27FC236}">
                <a16:creationId xmlns:a16="http://schemas.microsoft.com/office/drawing/2014/main" id="{A1225176-E39D-441F-B8D2-FB64310D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77" y="5365640"/>
            <a:ext cx="1848477" cy="12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2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8F16460-7602-4A5F-9C67-D4E799ACD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8745" r="21292" b="6637"/>
          <a:stretch/>
        </p:blipFill>
        <p:spPr>
          <a:xfrm>
            <a:off x="5658524" y="4095211"/>
            <a:ext cx="2873916" cy="27181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E6E198-C97D-4419-959A-6B5193534E30}"/>
              </a:ext>
            </a:extLst>
          </p:cNvPr>
          <p:cNvSpPr txBox="1"/>
          <p:nvPr/>
        </p:nvSpPr>
        <p:spPr>
          <a:xfrm>
            <a:off x="247474" y="271102"/>
            <a:ext cx="889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◎コネクト・ワンミーチン①～④</a:t>
            </a:r>
            <a:endParaRPr lang="ja-JP" altLang="en-US" sz="3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6C186B-D94F-4F29-8CBE-5453E90FC4F9}"/>
              </a:ext>
            </a:extLst>
          </p:cNvPr>
          <p:cNvSpPr/>
          <p:nvPr/>
        </p:nvSpPr>
        <p:spPr>
          <a:xfrm>
            <a:off x="0" y="792466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362A0E-7779-4C03-9920-072B7E3F174C}"/>
              </a:ext>
            </a:extLst>
          </p:cNvPr>
          <p:cNvSpPr/>
          <p:nvPr/>
        </p:nvSpPr>
        <p:spPr>
          <a:xfrm rot="5400000">
            <a:off x="-2225328" y="3825234"/>
            <a:ext cx="6002124" cy="63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2FA1D2-0930-4067-BE26-F586CCEB6612}"/>
              </a:ext>
            </a:extLst>
          </p:cNvPr>
          <p:cNvSpPr txBox="1"/>
          <p:nvPr/>
        </p:nvSpPr>
        <p:spPr>
          <a:xfrm rot="21406529">
            <a:off x="4683911" y="861401"/>
            <a:ext cx="4235800" cy="12772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・移住の動機→就業先／教育環境／利便性　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・他の移住計画との差別化ができていない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・ダウンサイジング ・交流人口　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・受験に備えた高い教育が受けられる環境も必要　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・何かしらの縁がある人が移住する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しやすい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)</a:t>
            </a: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・最終目的は？ ・自分たちの強みを活かす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・これまでの活動を棚卸しする　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4A8A3D-83C5-464B-A6AA-1CF87843E1C2}"/>
              </a:ext>
            </a:extLst>
          </p:cNvPr>
          <p:cNvSpPr txBox="1"/>
          <p:nvPr/>
        </p:nvSpPr>
        <p:spPr>
          <a:xfrm rot="21384288">
            <a:off x="784409" y="2544396"/>
            <a:ext cx="309416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・人が資源　・発信　・強みの整理　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・広島の楽しいことをしている</a:t>
            </a:r>
            <a:r>
              <a: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100</a:t>
            </a:r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人という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企画がヒントになる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・今のイベントや名人の発掘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・鹿野のウリとデメリットを明確化し発信する　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</a:t>
            </a:r>
            <a:r>
              <a: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</a:t>
            </a:r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者（住民・来た人・鹿野のことを知っている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人）の話を聴く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・現存の取組とリンクする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94028FD-7104-4169-8189-4048D270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/>
          <a:stretch/>
        </p:blipFill>
        <p:spPr>
          <a:xfrm>
            <a:off x="879313" y="897850"/>
            <a:ext cx="3816424" cy="163698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D83126A-802C-4386-90A9-65EF25B1D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79" y="2199636"/>
            <a:ext cx="5049158" cy="177257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6B3FAC-AB6C-4E89-80A1-EA9DEB168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70" y="3979472"/>
            <a:ext cx="4355977" cy="1884829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DFEB0EBC-887D-4803-9D1C-AE00D6CCB270}"/>
              </a:ext>
            </a:extLst>
          </p:cNvPr>
          <p:cNvSpPr/>
          <p:nvPr/>
        </p:nvSpPr>
        <p:spPr>
          <a:xfrm rot="1976741">
            <a:off x="3761661" y="2103640"/>
            <a:ext cx="174609" cy="25469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E181A433-2CF6-4E40-B347-983164991312}"/>
              </a:ext>
            </a:extLst>
          </p:cNvPr>
          <p:cNvSpPr/>
          <p:nvPr/>
        </p:nvSpPr>
        <p:spPr>
          <a:xfrm rot="8521011">
            <a:off x="4741229" y="3877688"/>
            <a:ext cx="174609" cy="25469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763363-08CA-4F22-B072-5DC33C187E81}"/>
              </a:ext>
            </a:extLst>
          </p:cNvPr>
          <p:cNvSpPr txBox="1"/>
          <p:nvPr/>
        </p:nvSpPr>
        <p:spPr>
          <a:xfrm rot="21384288">
            <a:off x="1697113" y="5976069"/>
            <a:ext cx="401866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・これまでの活動はスタートを切るための準備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・法人が持っているネットワークを分析し棚卸しすると良い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・語り手の鹿野の魅力を伝える“熱”が大切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・“縁”をつなぐために、地域のイベントを活用すると良い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BD980391-FA78-4E8D-B0D4-E411ED6B9733}"/>
              </a:ext>
            </a:extLst>
          </p:cNvPr>
          <p:cNvSpPr/>
          <p:nvPr/>
        </p:nvSpPr>
        <p:spPr>
          <a:xfrm rot="1976741">
            <a:off x="5591394" y="5744213"/>
            <a:ext cx="174609" cy="25469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61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E6E198-C97D-4419-959A-6B5193534E30}"/>
              </a:ext>
            </a:extLst>
          </p:cNvPr>
          <p:cNvSpPr txBox="1"/>
          <p:nvPr/>
        </p:nvSpPr>
        <p:spPr>
          <a:xfrm>
            <a:off x="247475" y="271102"/>
            <a:ext cx="7429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●結果</a:t>
            </a:r>
            <a:endParaRPr lang="ja-JP" altLang="en-US" sz="3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6C186B-D94F-4F29-8CBE-5453E90FC4F9}"/>
              </a:ext>
            </a:extLst>
          </p:cNvPr>
          <p:cNvSpPr/>
          <p:nvPr/>
        </p:nvSpPr>
        <p:spPr>
          <a:xfrm>
            <a:off x="0" y="792466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362A0E-7779-4C03-9920-072B7E3F174C}"/>
              </a:ext>
            </a:extLst>
          </p:cNvPr>
          <p:cNvSpPr/>
          <p:nvPr/>
        </p:nvSpPr>
        <p:spPr>
          <a:xfrm rot="5400000">
            <a:off x="-2225328" y="3825234"/>
            <a:ext cx="6002124" cy="63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F2E9E3-9F32-4543-BE5A-6536B6F5ED9E}"/>
              </a:ext>
            </a:extLst>
          </p:cNvPr>
          <p:cNvSpPr txBox="1"/>
          <p:nvPr/>
        </p:nvSpPr>
        <p:spPr>
          <a:xfrm>
            <a:off x="3729560" y="4565165"/>
            <a:ext cx="2537912" cy="1046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●ゴール一歩前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子育て世帯の移住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・子育て世代にターゲッ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トを絞っていく</a:t>
            </a:r>
            <a:endParaRPr kumimoji="1"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E4CAAE-6D4D-483E-BE8A-DF8E23AEC7C6}"/>
              </a:ext>
            </a:extLst>
          </p:cNvPr>
          <p:cNvSpPr txBox="1"/>
          <p:nvPr/>
        </p:nvSpPr>
        <p:spPr>
          <a:xfrm>
            <a:off x="6343681" y="4315112"/>
            <a:ext cx="2537912" cy="243143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子育て世帯</a:t>
            </a:r>
            <a:r>
              <a:rPr kumimoji="1"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低所得</a:t>
            </a:r>
            <a:r>
              <a:rPr kumimoji="1"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の移住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・ターゲットを低所得の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子育て世帯に絞る</a:t>
            </a:r>
            <a:endParaRPr kumimoji="1"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介護施設での就労者増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・介護施設へ就労した際　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に施設から助成が受け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られる体制をつくる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019C56-FD9D-470C-91DF-8616A5068220}"/>
              </a:ext>
            </a:extLst>
          </p:cNvPr>
          <p:cNvSpPr txBox="1"/>
          <p:nvPr/>
        </p:nvSpPr>
        <p:spPr>
          <a:xfrm>
            <a:off x="1115439" y="4354644"/>
            <a:ext cx="2537912" cy="1292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●ゴール二歩前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移住者の増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・鹿野に移住希望のある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人とこちらの意図を合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わせていく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B31624-E70E-4751-8020-86283788D8EC}"/>
              </a:ext>
            </a:extLst>
          </p:cNvPr>
          <p:cNvSpPr txBox="1"/>
          <p:nvPr/>
        </p:nvSpPr>
        <p:spPr>
          <a:xfrm>
            <a:off x="1108914" y="2726020"/>
            <a:ext cx="2537912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●ゴール三歩前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移住者一人目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・鹿野に移住を希望して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いるている人全員から　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第一号の移住者が生活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を開始する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8692A7-BC6A-40BD-A96E-AEA6DB9B05DE}"/>
              </a:ext>
            </a:extLst>
          </p:cNvPr>
          <p:cNvSpPr txBox="1"/>
          <p:nvPr/>
        </p:nvSpPr>
        <p:spPr>
          <a:xfrm>
            <a:off x="3733143" y="3144450"/>
            <a:ext cx="2537912" cy="1292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●ゴール四歩前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お試しステイ者の増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・複数のお試しステイに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対応できるように体制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を整備する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115C98-7E71-4CD2-8912-9391ACE7A69A}"/>
              </a:ext>
            </a:extLst>
          </p:cNvPr>
          <p:cNvSpPr txBox="1"/>
          <p:nvPr/>
        </p:nvSpPr>
        <p:spPr>
          <a:xfrm>
            <a:off x="6343098" y="2647034"/>
            <a:ext cx="2537912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●ゴール五歩前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お試しステイ開始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・将来、移住を希望して　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いる人を対象に数日か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ら数ヶ月、試しに鹿野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で生活してもらう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E0C106-FC8B-4038-9F23-0F66E43FE60A}"/>
              </a:ext>
            </a:extLst>
          </p:cNvPr>
          <p:cNvSpPr txBox="1"/>
          <p:nvPr/>
        </p:nvSpPr>
        <p:spPr>
          <a:xfrm>
            <a:off x="6347264" y="1231293"/>
            <a:ext cx="2537912" cy="129266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●第三歩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関係人口を深化させる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・鹿野のまちづくり等に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参画するファンを増や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す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8A342C-00C8-4387-AB40-050B4B88C305}"/>
              </a:ext>
            </a:extLst>
          </p:cNvPr>
          <p:cNvSpPr txBox="1"/>
          <p:nvPr/>
        </p:nvSpPr>
        <p:spPr>
          <a:xfrm>
            <a:off x="3733143" y="1231293"/>
            <a:ext cx="2537912" cy="178510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●第二歩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関係人口を増加させる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・鹿野のまちづくりをし　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ている人と知り合いに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なるくらい、何度も足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を運ぶ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滞在する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)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ファ　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ンをつくる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増やす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F04BDA-8E19-46CE-9BD6-55914A216144}"/>
              </a:ext>
            </a:extLst>
          </p:cNvPr>
          <p:cNvSpPr txBox="1"/>
          <p:nvPr/>
        </p:nvSpPr>
        <p:spPr>
          <a:xfrm>
            <a:off x="1115439" y="1231537"/>
            <a:ext cx="2537912" cy="10464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●第一歩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交流人口を増加させる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・鹿野に足を運んぶファ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ンを増やす。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9F39510-483C-4D65-8BFB-DBF4BC4AEB67}"/>
              </a:ext>
            </a:extLst>
          </p:cNvPr>
          <p:cNvSpPr/>
          <p:nvPr/>
        </p:nvSpPr>
        <p:spPr>
          <a:xfrm rot="16200000">
            <a:off x="8152445" y="2330703"/>
            <a:ext cx="495050" cy="543365"/>
          </a:xfrm>
          <a:prstGeom prst="rightArrow">
            <a:avLst>
              <a:gd name="adj1" fmla="val 66028"/>
              <a:gd name="adj2" fmla="val 32409"/>
            </a:avLst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52C6599-2F24-450F-8DAF-471D5690C65B}"/>
              </a:ext>
            </a:extLst>
          </p:cNvPr>
          <p:cNvSpPr/>
          <p:nvPr/>
        </p:nvSpPr>
        <p:spPr>
          <a:xfrm rot="10800000">
            <a:off x="6300192" y="1861546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DEF7F0D-001F-41E9-B806-7DE292D4CDCC}"/>
              </a:ext>
            </a:extLst>
          </p:cNvPr>
          <p:cNvSpPr/>
          <p:nvPr/>
        </p:nvSpPr>
        <p:spPr>
          <a:xfrm rot="10800000">
            <a:off x="3671941" y="1843826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34B0C67F-319D-4D85-9448-14BAEFA1D894}"/>
              </a:ext>
            </a:extLst>
          </p:cNvPr>
          <p:cNvSpPr/>
          <p:nvPr/>
        </p:nvSpPr>
        <p:spPr>
          <a:xfrm rot="16200000">
            <a:off x="3169677" y="4233000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D5655B7-364E-43DB-97BC-563349773C4B}"/>
              </a:ext>
            </a:extLst>
          </p:cNvPr>
          <p:cNvSpPr/>
          <p:nvPr/>
        </p:nvSpPr>
        <p:spPr>
          <a:xfrm rot="10800000">
            <a:off x="3646826" y="5220890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3D57ACA-62DA-4DD9-870F-7B919E357BAE}"/>
              </a:ext>
            </a:extLst>
          </p:cNvPr>
          <p:cNvSpPr/>
          <p:nvPr/>
        </p:nvSpPr>
        <p:spPr>
          <a:xfrm rot="10800000">
            <a:off x="6267472" y="5220890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F4B5BCBB-9AFF-49BB-93BD-D79A9C2FC66B}"/>
              </a:ext>
            </a:extLst>
          </p:cNvPr>
          <p:cNvSpPr/>
          <p:nvPr/>
        </p:nvSpPr>
        <p:spPr>
          <a:xfrm>
            <a:off x="3485137" y="3395922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8BAB7350-EF00-4A7A-BEF0-DF038CEE43FB}"/>
              </a:ext>
            </a:extLst>
          </p:cNvPr>
          <p:cNvSpPr/>
          <p:nvPr/>
        </p:nvSpPr>
        <p:spPr>
          <a:xfrm>
            <a:off x="6091111" y="3371727"/>
            <a:ext cx="251987" cy="3157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3AFACE-FF56-463B-B9FC-08DBEC46A492}"/>
              </a:ext>
            </a:extLst>
          </p:cNvPr>
          <p:cNvSpPr txBox="1"/>
          <p:nvPr/>
        </p:nvSpPr>
        <p:spPr>
          <a:xfrm>
            <a:off x="1096917" y="5877272"/>
            <a:ext cx="515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移住＝体制＋縁＋売り方</a:t>
            </a:r>
          </a:p>
        </p:txBody>
      </p:sp>
    </p:spTree>
    <p:extLst>
      <p:ext uri="{BB962C8B-B14F-4D97-AF65-F5344CB8AC3E}">
        <p14:creationId xmlns:p14="http://schemas.microsoft.com/office/powerpoint/2010/main" val="29276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E6E198-C97D-4419-959A-6B5193534E30}"/>
              </a:ext>
            </a:extLst>
          </p:cNvPr>
          <p:cNvSpPr txBox="1"/>
          <p:nvPr/>
        </p:nvSpPr>
        <p:spPr>
          <a:xfrm>
            <a:off x="247474" y="271102"/>
            <a:ext cx="889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kern="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◎これから</a:t>
            </a:r>
            <a:endParaRPr lang="ja-JP" altLang="en-US" sz="32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6C186B-D94F-4F29-8CBE-5453E90FC4F9}"/>
              </a:ext>
            </a:extLst>
          </p:cNvPr>
          <p:cNvSpPr/>
          <p:nvPr/>
        </p:nvSpPr>
        <p:spPr>
          <a:xfrm>
            <a:off x="0" y="792466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362A0E-7779-4C03-9920-072B7E3F174C}"/>
              </a:ext>
            </a:extLst>
          </p:cNvPr>
          <p:cNvSpPr/>
          <p:nvPr/>
        </p:nvSpPr>
        <p:spPr>
          <a:xfrm rot="5400000">
            <a:off x="-2225328" y="3825234"/>
            <a:ext cx="6002124" cy="63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85CFA5-A805-4564-BC4D-A90B1DD65B90}"/>
              </a:ext>
            </a:extLst>
          </p:cNvPr>
          <p:cNvSpPr txBox="1"/>
          <p:nvPr/>
        </p:nvSpPr>
        <p:spPr>
          <a:xfrm>
            <a:off x="1005433" y="1262365"/>
            <a:ext cx="78956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lang="ja-JP" altLang="en-US" sz="32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鹿野を愛する人が一番の資源</a:t>
            </a:r>
            <a:r>
              <a:rPr lang="en-US" altLang="ja-JP" sz="32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</a:t>
            </a:r>
          </a:p>
          <a:p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○合宿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○ワークショップ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⇒</a:t>
            </a:r>
            <a:r>
              <a:rPr lang="en-US" altLang="ja-JP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100</a:t>
            </a:r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人会議（オンライン）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○</a:t>
            </a:r>
            <a:r>
              <a:rPr lang="ja-JP" altLang="en-US" sz="3200" b="1" u="sng" dirty="0">
                <a:solidFill>
                  <a:srgbClr val="C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きらきら鹿野人名鑑づくり</a:t>
            </a:r>
            <a:endParaRPr lang="en-US" altLang="ja-JP" sz="3200" b="1" u="sng" dirty="0">
              <a:solidFill>
                <a:srgbClr val="C0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・インタビュー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・冊子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・ホームページでの紹介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・地域の相関図（別団体が作成中）</a:t>
            </a:r>
            <a:endParaRPr lang="en-US" altLang="ja-JP" sz="3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63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95093F-5CEA-4E30-A5C5-79B26DEDE310}"/>
              </a:ext>
            </a:extLst>
          </p:cNvPr>
          <p:cNvSpPr/>
          <p:nvPr/>
        </p:nvSpPr>
        <p:spPr>
          <a:xfrm>
            <a:off x="-1" y="1845578"/>
            <a:ext cx="9144001" cy="634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2A17C9-68B2-4CFC-A2C4-B90533C852C5}"/>
              </a:ext>
            </a:extLst>
          </p:cNvPr>
          <p:cNvSpPr txBox="1"/>
          <p:nvPr/>
        </p:nvSpPr>
        <p:spPr>
          <a:xfrm>
            <a:off x="-1" y="612073"/>
            <a:ext cx="9144001" cy="1298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kern="1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最後に</a:t>
            </a:r>
            <a:endParaRPr lang="ja-JP" altLang="ja-JP" sz="3200" kern="100" dirty="0"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ja-JP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―</a:t>
            </a:r>
            <a:r>
              <a:rPr lang="ja-JP" altLang="en-US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プロボノワーカー＆オブザーバーさんから学んだこと</a:t>
            </a:r>
            <a:r>
              <a:rPr lang="ja-JP" altLang="ja-JP" sz="2400" kern="1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―</a:t>
            </a:r>
            <a:endParaRPr lang="ja-JP" altLang="ja-JP" kern="100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9D2CE8-EBB6-466C-8D4D-F460AE3CDBEC}"/>
              </a:ext>
            </a:extLst>
          </p:cNvPr>
          <p:cNvSpPr txBox="1"/>
          <p:nvPr/>
        </p:nvSpPr>
        <p:spPr>
          <a:xfrm>
            <a:off x="324934" y="2063525"/>
            <a:ext cx="84955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「人が資源・財産」</a:t>
            </a:r>
            <a:endParaRPr kumimoji="1" lang="en-US" altLang="ja-JP" sz="3200" dirty="0">
              <a:solidFill>
                <a:schemeClr val="accent6">
                  <a:lumMod val="75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3200" dirty="0"/>
              <a:t>①鹿野を愛する人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②仲間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③プロボノワーカーさん</a:t>
            </a:r>
            <a:endParaRPr kumimoji="1" lang="en-US" altLang="ja-JP" sz="3200" dirty="0"/>
          </a:p>
          <a:p>
            <a:r>
              <a:rPr kumimoji="1" lang="ja-JP" altLang="en-US" sz="3200" dirty="0"/>
              <a:t>　 オブザーバーさん</a:t>
            </a:r>
            <a:endParaRPr kumimoji="1" lang="en-US" altLang="ja-JP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C083AA-3EA4-4621-B804-F832F2121D40}"/>
              </a:ext>
            </a:extLst>
          </p:cNvPr>
          <p:cNvSpPr txBox="1"/>
          <p:nvPr/>
        </p:nvSpPr>
        <p:spPr>
          <a:xfrm>
            <a:off x="215515" y="609636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3">
                    <a:lumMod val="75000"/>
                  </a:schemeClr>
                </a:solidFill>
                <a:latin typeface="AR新藝体E" panose="040B0909000000000000" pitchFamily="49" charset="-128"/>
                <a:ea typeface="AR新藝体E" panose="040B0909000000000000" pitchFamily="49" charset="-128"/>
              </a:rPr>
              <a:t>人とひと 心とこころ 今と未来をつなぐ</a:t>
            </a:r>
            <a:endParaRPr kumimoji="1" lang="en-US" altLang="ja-JP" sz="2400" dirty="0">
              <a:solidFill>
                <a:schemeClr val="accent3">
                  <a:lumMod val="75000"/>
                </a:schemeClr>
              </a:solidFill>
              <a:latin typeface="AR新藝体E" panose="040B0909000000000000" pitchFamily="49" charset="-128"/>
              <a:ea typeface="AR新藝体E" panose="040B0909000000000000" pitchFamily="49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8FF3E27-F155-4D6A-BAF6-C4D05A498E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83" y="3789040"/>
            <a:ext cx="2209800" cy="2017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04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799</Words>
  <Application>Microsoft Office PowerPoint</Application>
  <PresentationFormat>画面に合わせる (4:3)</PresentationFormat>
  <Paragraphs>126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AR新藝体E</vt:lpstr>
      <vt:lpstr>HGSｺﾞｼｯｸE</vt:lpstr>
      <vt:lpstr>HGSｺﾞｼｯｸM</vt:lpstr>
      <vt:lpstr>游明朝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ふくしの寺子屋プロジェクト</dc:title>
  <dc:creator>FujimotoMasaki</dc:creator>
  <cp:lastModifiedBy>fujio（管理者）osamu</cp:lastModifiedBy>
  <cp:revision>268</cp:revision>
  <cp:lastPrinted>2021-03-18T01:20:34Z</cp:lastPrinted>
  <dcterms:created xsi:type="dcterms:W3CDTF">2017-02-05T14:11:12Z</dcterms:created>
  <dcterms:modified xsi:type="dcterms:W3CDTF">2021-03-18T01:45:49Z</dcterms:modified>
</cp:coreProperties>
</file>